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9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65" r:id="rId19"/>
    <p:sldId id="275" r:id="rId20"/>
    <p:sldId id="276" r:id="rId21"/>
    <p:sldId id="277" r:id="rId22"/>
    <p:sldId id="281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17DA1-7DC5-4DF9-B610-A30BB021DD0A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EA172-D849-4A0D-B2EE-E949199921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Визначення завдань </a:t>
            </a:r>
            <a:r>
              <a:rPr lang="uk-UA" b="1" dirty="0"/>
              <a:t>підвищення ефективності педагогічної діяльності вчителів </a:t>
            </a:r>
            <a:r>
              <a:rPr lang="uk-UA" b="1" dirty="0" smtClean="0"/>
              <a:t>у навчальному закладі  за підсумками 2014/2015 навчального року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Кислякова Г.І., завідувач РМК,26.05.2015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 anchor="ctr">
            <a:normAutofit fontScale="90000"/>
          </a:bodyPr>
          <a:lstStyle/>
          <a:p>
            <a:pPr>
              <a:defRPr/>
            </a:pPr>
            <a:r>
              <a:rPr lang="uk-UA" altLang="ru-RU" sz="4000" b="1" dirty="0" smtClean="0">
                <a:cs typeface="Tahoma" pitchFamily="34" charset="0"/>
              </a:rPr>
              <a:t>Диференціація</a:t>
            </a:r>
            <a:br>
              <a:rPr lang="uk-UA" altLang="ru-RU" sz="4000" b="1" dirty="0" smtClean="0">
                <a:cs typeface="Tahoma" pitchFamily="34" charset="0"/>
              </a:rPr>
            </a:br>
            <a:r>
              <a:rPr lang="uk-UA" altLang="ru-RU" sz="4000" b="1" dirty="0" smtClean="0">
                <a:cs typeface="Tahoma" pitchFamily="34" charset="0"/>
              </a:rPr>
              <a:t>педагогічного потенціалу</a:t>
            </a:r>
            <a:r>
              <a:rPr lang="en-US" altLang="ru-RU" sz="4000" b="1" dirty="0" smtClean="0">
                <a:cs typeface="Tahoma" pitchFamily="34" charset="0"/>
              </a:rPr>
              <a:t/>
            </a:r>
            <a:br>
              <a:rPr lang="en-US" altLang="ru-RU" sz="4000" b="1" dirty="0" smtClean="0">
                <a:cs typeface="Tahoma" pitchFamily="34" charset="0"/>
              </a:rPr>
            </a:br>
            <a:r>
              <a:rPr lang="uk-UA" altLang="ru-RU" sz="4000" b="1" dirty="0" smtClean="0">
                <a:cs typeface="Tahoma" pitchFamily="34" charset="0"/>
              </a:rPr>
              <a:t>на 4 групи</a:t>
            </a:r>
            <a:endParaRPr lang="ru-RU" altLang="ru-RU" sz="4000" dirty="0" smtClean="0"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916113"/>
            <a:ext cx="8567737" cy="4826000"/>
          </a:xfrm>
        </p:spPr>
        <p:txBody>
          <a:bodyPr/>
          <a:lstStyle/>
          <a:p>
            <a:pPr marL="0" indent="0">
              <a:spcBef>
                <a:spcPts val="600"/>
              </a:spcBef>
              <a:buFontTx/>
              <a:buNone/>
              <a:defRPr/>
            </a:pPr>
            <a:r>
              <a:rPr lang="uk-UA" altLang="ru-RU" sz="4000" b="1" i="1" dirty="0" smtClean="0">
                <a:cs typeface="Tahoma" pitchFamily="34" charset="0"/>
              </a:rPr>
              <a:t>здійснюється за ознаками:</a:t>
            </a:r>
          </a:p>
          <a:p>
            <a:pPr marL="0" indent="0" algn="ctr">
              <a:spcBef>
                <a:spcPts val="600"/>
              </a:spcBef>
              <a:buFontTx/>
              <a:buNone/>
              <a:defRPr/>
            </a:pPr>
            <a:r>
              <a:rPr lang="uk-UA" altLang="ru-RU" sz="4000" b="1" i="1" dirty="0" smtClean="0">
                <a:cs typeface="Tahoma" pitchFamily="34" charset="0"/>
              </a:rPr>
              <a:t>рівень кваліфікації,</a:t>
            </a:r>
          </a:p>
          <a:p>
            <a:pPr marL="0" indent="0" algn="ctr">
              <a:spcBef>
                <a:spcPts val="600"/>
              </a:spcBef>
              <a:buFontTx/>
              <a:buNone/>
              <a:defRPr/>
            </a:pPr>
            <a:r>
              <a:rPr lang="uk-UA" altLang="ru-RU" sz="4000" b="1" i="1" dirty="0" smtClean="0">
                <a:cs typeface="Tahoma" pitchFamily="34" charset="0"/>
              </a:rPr>
              <a:t>результативність, </a:t>
            </a:r>
          </a:p>
          <a:p>
            <a:pPr marL="0" indent="0" algn="ctr">
              <a:spcBef>
                <a:spcPts val="600"/>
              </a:spcBef>
              <a:buFontTx/>
              <a:buNone/>
              <a:defRPr/>
            </a:pPr>
            <a:r>
              <a:rPr lang="uk-UA" altLang="ru-RU" sz="4000" b="1" i="1" dirty="0" smtClean="0">
                <a:cs typeface="Tahoma" pitchFamily="34" charset="0"/>
              </a:rPr>
              <a:t>прагнення до самовдосконалення,</a:t>
            </a:r>
          </a:p>
          <a:p>
            <a:pPr marL="0" indent="0" algn="ctr">
              <a:spcBef>
                <a:spcPts val="600"/>
              </a:spcBef>
              <a:buFontTx/>
              <a:buNone/>
              <a:defRPr/>
            </a:pPr>
            <a:r>
              <a:rPr lang="uk-UA" altLang="ru-RU" sz="4000" b="1" i="1" dirty="0" smtClean="0">
                <a:cs typeface="Tahoma" pitchFamily="34" charset="0"/>
              </a:rPr>
              <a:t>креативність,</a:t>
            </a:r>
            <a:endParaRPr lang="ru-RU" altLang="ru-RU" sz="4000" b="1" dirty="0" smtClean="0">
              <a:cs typeface="Tahoma" pitchFamily="34" charset="0"/>
            </a:endParaRPr>
          </a:p>
          <a:p>
            <a:pPr marL="0" indent="0" algn="ctr">
              <a:spcBef>
                <a:spcPts val="600"/>
              </a:spcBef>
              <a:buFontTx/>
              <a:buNone/>
              <a:defRPr/>
            </a:pPr>
            <a:r>
              <a:rPr lang="uk-UA" altLang="ru-RU" sz="4000" b="1" i="1" dirty="0" smtClean="0">
                <a:cs typeface="Tahoma" pitchFamily="34" charset="0"/>
              </a:rPr>
              <a:t>внутрішній резерв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E3B18E-1F73-43B1-9DEE-586D31D962BE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" y="11113"/>
            <a:ext cx="8874125" cy="1617662"/>
          </a:xfrm>
        </p:spPr>
        <p:txBody>
          <a:bodyPr anchor="ctr"/>
          <a:lstStyle/>
          <a:p>
            <a:pPr>
              <a:defRPr/>
            </a:pP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 </a:t>
            </a:r>
            <a:r>
              <a:rPr lang="uk-U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«Педагог-майстер»</a:t>
            </a:r>
            <a:r>
              <a:rPr lang="uk-UA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850" y="1981200"/>
            <a:ext cx="7772400" cy="4114800"/>
          </a:xfrm>
        </p:spPr>
        <p:txBody>
          <a:bodyPr/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4000" b="1" dirty="0" err="1" smtClean="0"/>
              <a:t>Спеціаліст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вищої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категорії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Висока </a:t>
            </a:r>
            <a:r>
              <a:rPr lang="uk-UA" sz="4000" b="1" dirty="0" smtClean="0">
                <a:solidFill>
                  <a:srgbClr val="FF0000"/>
                </a:solidFill>
              </a:rPr>
              <a:t>результативність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Високий рівень </a:t>
            </a:r>
            <a:r>
              <a:rPr lang="uk-UA" sz="4000" b="1" dirty="0" smtClean="0">
                <a:solidFill>
                  <a:srgbClr val="FF0000"/>
                </a:solidFill>
              </a:rPr>
              <a:t>креативності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Ефективний </a:t>
            </a:r>
            <a:r>
              <a:rPr lang="uk-UA" sz="4000" b="1" dirty="0" smtClean="0">
                <a:solidFill>
                  <a:srgbClr val="FF0000"/>
                </a:solidFill>
              </a:rPr>
              <a:t>досвід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Дослідницька діяльність</a:t>
            </a:r>
            <a:endParaRPr lang="ru-RU" sz="4000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7ACECD-2D6E-4FE6-9703-4CCF6B96213D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 anchor="ctr"/>
          <a:lstStyle/>
          <a:p>
            <a:pPr>
              <a:defRPr/>
            </a:pPr>
            <a:r>
              <a:rPr lang="uk-UA" sz="6000" b="1" dirty="0" smtClean="0">
                <a:solidFill>
                  <a:srgbClr val="FF0000"/>
                </a:solidFill>
              </a:rPr>
              <a:t>ФОРМИ РОБОТИ: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773238"/>
            <a:ext cx="8640763" cy="460851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uk-UA" sz="3800" b="1" dirty="0" smtClean="0"/>
              <a:t>Наставництво</a:t>
            </a:r>
          </a:p>
          <a:p>
            <a:pPr marL="0" indent="0" algn="ctr">
              <a:buFontTx/>
              <a:buNone/>
              <a:defRPr/>
            </a:pPr>
            <a:r>
              <a:rPr lang="uk-UA" sz="3800" b="1" dirty="0"/>
              <a:t>Об</a:t>
            </a:r>
            <a:r>
              <a:rPr lang="en-US" sz="3800" b="1" dirty="0"/>
              <a:t>’</a:t>
            </a:r>
            <a:r>
              <a:rPr lang="uk-UA" sz="3800" b="1" dirty="0"/>
              <a:t>єднання </a:t>
            </a:r>
            <a:r>
              <a:rPr lang="uk-UA" sz="3800" b="1" dirty="0" smtClean="0"/>
              <a:t>у творчі групи (ТТК)</a:t>
            </a:r>
          </a:p>
          <a:p>
            <a:pPr marL="0" indent="0" algn="ctr">
              <a:buFontTx/>
              <a:buNone/>
              <a:defRPr/>
            </a:pPr>
            <a:r>
              <a:rPr lang="uk-UA" sz="3800" b="1" dirty="0" smtClean="0"/>
              <a:t>Залучення до участі в експериментальній роботі</a:t>
            </a:r>
          </a:p>
          <a:p>
            <a:pPr marL="0" indent="0" algn="ctr">
              <a:buFontTx/>
              <a:buNone/>
              <a:defRPr/>
            </a:pPr>
            <a:r>
              <a:rPr lang="uk-UA" sz="3800" b="1" dirty="0" smtClean="0"/>
              <a:t>Апробація нових навчально-методичних матеріалів</a:t>
            </a:r>
            <a:endParaRPr lang="ru-RU" sz="3800" b="1" dirty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1F65F7-7E97-478D-B0E4-29B0108A45F0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 anchor="ctr"/>
          <a:lstStyle/>
          <a:p>
            <a:pPr>
              <a:defRPr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«Педагог-професіонал»: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914525"/>
            <a:ext cx="8208962" cy="4322763"/>
          </a:xfrm>
        </p:spPr>
        <p:txBody>
          <a:bodyPr/>
          <a:lstStyle/>
          <a:p>
            <a:pPr>
              <a:buClr>
                <a:srgbClr val="009999"/>
              </a:buClr>
              <a:buFont typeface="Arial" panose="020B0604020202020204" pitchFamily="34" charset="0"/>
              <a:buChar char="•"/>
              <a:defRPr/>
            </a:pPr>
            <a:r>
              <a:rPr lang="ru-RU" sz="4000" b="1" dirty="0" smtClean="0"/>
              <a:t>Перша </a:t>
            </a:r>
            <a:r>
              <a:rPr lang="ru-RU" sz="4000" b="1" dirty="0" err="1" smtClean="0"/>
              <a:t>кваліф.категорія</a:t>
            </a:r>
            <a:endParaRPr lang="ru-RU" sz="4000" b="1" dirty="0" smtClean="0"/>
          </a:p>
          <a:p>
            <a:pPr>
              <a:buClr>
                <a:srgbClr val="009999"/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Фахова стабільність</a:t>
            </a:r>
          </a:p>
          <a:p>
            <a:pPr>
              <a:buClr>
                <a:srgbClr val="009999"/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Середня </a:t>
            </a:r>
            <a:r>
              <a:rPr lang="uk-UA" sz="4000" b="1" dirty="0" smtClean="0"/>
              <a:t>результативність</a:t>
            </a:r>
            <a:endParaRPr lang="uk-UA" sz="4000" b="1" dirty="0" smtClean="0"/>
          </a:p>
          <a:p>
            <a:pPr>
              <a:buClr>
                <a:srgbClr val="009999"/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Нерозвинена </a:t>
            </a:r>
            <a:r>
              <a:rPr lang="uk-UA" sz="4000" b="1" dirty="0" smtClean="0"/>
              <a:t>креативність</a:t>
            </a:r>
            <a:endParaRPr lang="uk-UA" sz="4000" b="1" dirty="0" smtClean="0"/>
          </a:p>
          <a:p>
            <a:pPr>
              <a:buClr>
                <a:srgbClr val="009999"/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Недостатня мотивація до </a:t>
            </a:r>
            <a:r>
              <a:rPr lang="uk-UA" sz="4000" b="1" dirty="0" smtClean="0"/>
              <a:t>професійного саморозвитку</a:t>
            </a:r>
            <a:endParaRPr lang="ru-RU" sz="4000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817AFD-8B77-4AD5-9D4B-76819AB34DFF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 anchor="ctr"/>
          <a:lstStyle/>
          <a:p>
            <a:pPr>
              <a:defRPr/>
            </a:pPr>
            <a:r>
              <a:rPr lang="uk-UA" sz="6000" b="1" dirty="0">
                <a:solidFill>
                  <a:srgbClr val="FF0000"/>
                </a:solidFill>
              </a:rPr>
              <a:t>ФОРМИ РОБОТИ: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844675"/>
            <a:ext cx="8424863" cy="475297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uk-UA" sz="3600" b="1" dirty="0" smtClean="0"/>
              <a:t>Методичні студії за визначеною методичною темою</a:t>
            </a:r>
          </a:p>
          <a:p>
            <a:pPr marL="0" indent="0" algn="ctr">
              <a:buFontTx/>
              <a:buNone/>
              <a:defRPr/>
            </a:pPr>
            <a:r>
              <a:rPr lang="uk-UA" sz="3600" b="1" dirty="0" smtClean="0"/>
              <a:t>Практичні заняття з розробки серії уроків, позакласних заходів</a:t>
            </a:r>
          </a:p>
          <a:p>
            <a:pPr marL="0" indent="0" algn="ctr">
              <a:buFontTx/>
              <a:buNone/>
              <a:defRPr/>
            </a:pPr>
            <a:r>
              <a:rPr lang="uk-UA" sz="3600" b="1" dirty="0" smtClean="0"/>
              <a:t>Проведення тренінгів</a:t>
            </a:r>
          </a:p>
          <a:p>
            <a:pPr marL="0" indent="0" algn="ctr">
              <a:buFontTx/>
              <a:buNone/>
              <a:defRPr/>
            </a:pPr>
            <a:r>
              <a:rPr lang="uk-UA" sz="3600" b="1" dirty="0" smtClean="0"/>
              <a:t>Робота з психологічної підготовки педагогів</a:t>
            </a:r>
            <a:endParaRPr lang="ru-RU" sz="3600" b="1" dirty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55E51B-949B-47B3-B8D8-DD601745E389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 anchor="ctr"/>
          <a:lstStyle/>
          <a:p>
            <a:pPr>
              <a:defRPr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«Педагог-початківець»: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1700213"/>
            <a:ext cx="8208962" cy="4681537"/>
          </a:xfrm>
        </p:spPr>
        <p:txBody>
          <a:bodyPr/>
          <a:lstStyle/>
          <a:p>
            <a:pPr marL="0" indent="536575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ru-RU" sz="4000" b="1" dirty="0" err="1" smtClean="0"/>
              <a:t>Молоді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спеціалісти</a:t>
            </a:r>
            <a:r>
              <a:rPr lang="ru-RU" sz="4000" b="1" dirty="0" smtClean="0"/>
              <a:t>, 1-3 роки </a:t>
            </a:r>
            <a:r>
              <a:rPr lang="ru-RU" sz="4000" b="1" dirty="0" err="1" smtClean="0"/>
              <a:t>педстаж</a:t>
            </a:r>
            <a:endParaRPr lang="ru-RU" sz="4000" b="1" dirty="0" smtClean="0"/>
          </a:p>
          <a:p>
            <a:pPr marL="0" indent="536575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Недостатній рівень із фаху, методики</a:t>
            </a:r>
          </a:p>
          <a:p>
            <a:pPr marL="0" indent="536575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uk-UA" sz="4000" b="1" dirty="0" smtClean="0"/>
              <a:t>Потреба допомоги  у </a:t>
            </a:r>
            <a:r>
              <a:rPr lang="uk-UA" sz="4000" b="1" dirty="0" err="1" smtClean="0"/>
              <a:t>проектуван-ні</a:t>
            </a:r>
            <a:r>
              <a:rPr lang="uk-UA" sz="4000" b="1" dirty="0" smtClean="0"/>
              <a:t> власної траєкторії розвитку</a:t>
            </a:r>
            <a:endParaRPr lang="ru-RU" sz="4000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4B3250-6AB9-4AB3-8EF7-AA0A68ACD807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 anchor="ctr"/>
          <a:lstStyle/>
          <a:p>
            <a:pPr>
              <a:defRPr/>
            </a:pPr>
            <a:r>
              <a:rPr lang="uk-UA" sz="6000" b="1" dirty="0">
                <a:solidFill>
                  <a:srgbClr val="FF0000"/>
                </a:solidFill>
              </a:rPr>
              <a:t>ФОРМИ РОБОТИ: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1841500"/>
            <a:ext cx="8061325" cy="4395788"/>
          </a:xfrm>
        </p:spPr>
        <p:txBody>
          <a:bodyPr/>
          <a:lstStyle/>
          <a:p>
            <a:pPr>
              <a:defRPr/>
            </a:pPr>
            <a:r>
              <a:rPr lang="uk-UA" sz="3800" b="1" dirty="0" smtClean="0"/>
              <a:t>Відкриті уроки у наставників </a:t>
            </a:r>
          </a:p>
          <a:p>
            <a:pPr>
              <a:defRPr/>
            </a:pPr>
            <a:r>
              <a:rPr lang="uk-UA" sz="3800" b="1" dirty="0" smtClean="0"/>
              <a:t>Індивідуальні консультації у наставників </a:t>
            </a:r>
          </a:p>
          <a:p>
            <a:pPr>
              <a:defRPr/>
            </a:pPr>
            <a:r>
              <a:rPr lang="uk-UA" sz="3800" b="1" dirty="0" smtClean="0"/>
              <a:t>Проведення уроків і аналіз їх наставниками</a:t>
            </a:r>
          </a:p>
          <a:p>
            <a:pPr>
              <a:defRPr/>
            </a:pPr>
            <a:r>
              <a:rPr lang="uk-UA" sz="3800" b="1" dirty="0" smtClean="0"/>
              <a:t>Участь у тренінгах, семінарах</a:t>
            </a:r>
            <a:endParaRPr lang="ru-RU" sz="3800" b="1" dirty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451CA9-CAB0-4A11-BFD8-5F3031E99CA0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775"/>
          </a:xfrm>
        </p:spPr>
        <p:txBody>
          <a:bodyPr anchor="ctr"/>
          <a:lstStyle/>
          <a:p>
            <a:pPr>
              <a:defRPr/>
            </a:pPr>
            <a:r>
              <a:rPr lang="uk-UA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Група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«Спеціаліст»: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628775"/>
            <a:ext cx="8137525" cy="4824413"/>
          </a:xfrm>
        </p:spPr>
        <p:txBody>
          <a:bodyPr/>
          <a:lstStyle/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lang="uk-UA" sz="3800" b="1" dirty="0" smtClean="0"/>
              <a:t>Низький </a:t>
            </a:r>
            <a:r>
              <a:rPr lang="uk-UA" sz="3800" b="1" dirty="0" smtClean="0"/>
              <a:t>рівень фахових знань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lang="uk-UA" sz="3800" b="1" dirty="0" smtClean="0"/>
              <a:t>Низька результативність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lang="uk-UA" sz="3800" b="1" dirty="0" smtClean="0"/>
              <a:t>Ознаки професійного вигорання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  <a:defRPr/>
            </a:pPr>
            <a:r>
              <a:rPr lang="uk-UA" sz="3800" b="1" dirty="0" smtClean="0"/>
              <a:t>Слабка мотивація до професійного саморозвитку</a:t>
            </a:r>
            <a:endParaRPr lang="ru-RU" sz="3800" dirty="0"/>
          </a:p>
        </p:txBody>
      </p:sp>
      <p:sp>
        <p:nvSpPr>
          <p:cNvPr id="1741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493C03-6DFD-4CCC-893D-018949EAD338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Індивідуальна картка педагога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6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9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en-US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2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. Виявлення потреб педагогів щодо підвищення рівня професійної компетентності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Аналіз рівня професійної компетентності педагогів: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підставі об’єктивних даних; 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за </a:t>
                      </a: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підсумками проходження курсів підвищення кваліфікації (за результатами фахового тестування, вимірювання технологічної </a:t>
                      </a:r>
                      <a:r>
                        <a:rPr lang="uk-UA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грамотності);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за результатами вивчення потреб</a:t>
                      </a:r>
                      <a:r>
                        <a:rPr lang="uk-UA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у професійній компетентності;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Calibri"/>
                          <a:cs typeface="Times New Roman"/>
                        </a:rPr>
                        <a:t>- за показниками успішності учнів</a:t>
                      </a:r>
                      <a:endParaRPr lang="en-US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Індивідуальна картка педагога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4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5186370"/>
              </a:tblGrid>
              <a:tr h="649063">
                <a:tc rowSpan="6">
                  <a:txBody>
                    <a:bodyPr/>
                    <a:lstStyle/>
                    <a:p>
                      <a:pPr algn="ctr"/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ІІ. Проектування індивідуальної траєкторії професійного зростання педагогів у 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міжатестаційний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період (на 5 років)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Визначення тематики спецкурсів, необхідних для проходження педагогами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35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Вибір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 оптимальних форм методичної роботи з педагогами (участь у навчально-методичних заходах певної </a:t>
                      </a:r>
                      <a:r>
                        <a:rPr lang="uk-UA" sz="1800" dirty="0" smtClean="0">
                          <a:latin typeface="Times New Roman"/>
                          <a:ea typeface="Calibri"/>
                          <a:cs typeface="Times New Roman"/>
                        </a:rPr>
                        <a:t>тематики)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90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Створення умов щодо підвищення технологічної грамотності 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35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Планування участі у фахових </a:t>
                      </a:r>
                      <a:r>
                        <a:rPr lang="uk-UA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конкурсах,</a:t>
                      </a:r>
                      <a:r>
                        <a:rPr lang="uk-UA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latin typeface="Times New Roman"/>
                          <a:ea typeface="Calibri"/>
                          <a:cs typeface="Times New Roman"/>
                        </a:rPr>
                        <a:t>виставці-презентації 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педагогічних ідей, експериментальній діяльності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90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Узагальнення ефективного педагогічного досвіду РІВЕНЬ УЗАГАЛЬНЕННЯ </a:t>
                      </a:r>
                      <a:r>
                        <a:rPr lang="uk-UA" sz="1800" dirty="0" smtClean="0">
                          <a:latin typeface="Times New Roman"/>
                          <a:ea typeface="Calibri"/>
                          <a:cs typeface="Times New Roman"/>
                        </a:rPr>
                        <a:t>(ЗНЗ, район)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90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Формулювання завдань самоосвітньої </a:t>
                      </a:r>
                      <a:r>
                        <a:rPr lang="uk-UA" sz="1800" dirty="0" smtClean="0">
                          <a:latin typeface="Times New Roman"/>
                          <a:ea typeface="Calibri"/>
                          <a:cs typeface="Times New Roman"/>
                        </a:rPr>
                        <a:t>діяльності-НАЙВАЖЛИВІШЕ!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714356"/>
            <a:ext cx="72866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Великий Ейнштейн вважав, що одна з найголовніших проблем сучасного суспільства – необхідність задовольнити потребу звичайної людини знайти своє місце в житті шляхом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об’єктивної оцінки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стимулювання її продуктивної праці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Індивідуальна картка педагога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4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b="1" dirty="0">
                          <a:latin typeface="Times New Roman"/>
                          <a:ea typeface="Calibri"/>
                          <a:cs typeface="Times New Roman"/>
                        </a:rPr>
                        <a:t>ІІІ. Оцінка ефективності роботи </a:t>
                      </a:r>
                      <a:r>
                        <a:rPr lang="uk-UA" sz="3600" b="1" dirty="0" smtClean="0">
                          <a:latin typeface="Times New Roman"/>
                          <a:ea typeface="Calibri"/>
                          <a:cs typeface="Times New Roman"/>
                        </a:rPr>
                        <a:t> педагога </a:t>
                      </a:r>
                      <a:r>
                        <a:rPr lang="uk-UA" sz="3600" b="1" dirty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uk-UA" sz="3600" b="1" dirty="0" err="1">
                          <a:latin typeface="Times New Roman"/>
                          <a:ea typeface="Calibri"/>
                          <a:cs typeface="Times New Roman"/>
                        </a:rPr>
                        <a:t>міжатестаційний</a:t>
                      </a:r>
                      <a:r>
                        <a:rPr lang="uk-UA" sz="3600" b="1" dirty="0">
                          <a:latin typeface="Times New Roman"/>
                          <a:ea typeface="Calibri"/>
                          <a:cs typeface="Times New Roman"/>
                        </a:rPr>
                        <a:t> період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600" dirty="0">
                          <a:latin typeface="Times New Roman"/>
                          <a:ea typeface="Calibri"/>
                          <a:cs typeface="Times New Roman"/>
                        </a:rPr>
                        <a:t>Моніторинг зростання рівня професійної </a:t>
                      </a:r>
                      <a:r>
                        <a:rPr lang="uk-UA" sz="3600" dirty="0" smtClean="0">
                          <a:latin typeface="Times New Roman"/>
                          <a:ea typeface="Calibri"/>
                          <a:cs typeface="Times New Roman"/>
                        </a:rPr>
                        <a:t>компетентності</a:t>
                      </a:r>
                      <a:endParaRPr lang="uk-UA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latin typeface="Times New Roman"/>
                          <a:ea typeface="Calibri"/>
                          <a:cs typeface="Times New Roman"/>
                        </a:rPr>
                        <a:t>(проводить заступник)</a:t>
                      </a:r>
                      <a:endParaRPr lang="en-US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Індивідуальна картка педагога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КАРТКА </a:t>
            </a:r>
            <a:r>
              <a:rPr lang="uk-UA" b="1" dirty="0" smtClean="0"/>
              <a:t>знаходиться у  </a:t>
            </a:r>
            <a:r>
              <a:rPr lang="uk-UA" b="1" dirty="0"/>
              <a:t>ВЧИТЕЛЯ </a:t>
            </a:r>
            <a:r>
              <a:rPr lang="uk-UA" b="1" dirty="0" smtClean="0"/>
              <a:t>– а саме, </a:t>
            </a:r>
            <a:r>
              <a:rPr lang="uk-UA" sz="2800" b="1" dirty="0" smtClean="0"/>
              <a:t>2-Й РОЗДІЛ. Вчитель має не забути до чого прагнув, заповнюючи розділи(результативна зміна планів можлива)</a:t>
            </a:r>
            <a:endParaRPr lang="en-US" sz="2800" dirty="0"/>
          </a:p>
          <a:p>
            <a:r>
              <a:rPr lang="uk-UA" b="1" dirty="0" smtClean="0"/>
              <a:t>3-Й РОЗДІЛ міститься в документах  АТЕСТАЦІЙНОЇ КОМІСІЇ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Завдання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Провести опитування, співбесіди з педагогами щодо завдань самостійної роботи. Результати зафіксувати і подати в РМК.</a:t>
            </a:r>
          </a:p>
          <a:p>
            <a:r>
              <a:rPr lang="uk-UA" dirty="0" smtClean="0"/>
              <a:t>Виявити побажання вчителів щодо участі у запропонованих диференційованих 4-х групах та відповідних формах роботи. Результати подати в РМК.</a:t>
            </a:r>
          </a:p>
          <a:p>
            <a:pPr lvl="8"/>
            <a:r>
              <a:rPr lang="uk-UA" b="1" dirty="0" smtClean="0"/>
              <a:t>Термін 10.06.2015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Ти можеш вважати себе професіоналом, якщо своє діло ти робиш блискуче, отримуючи задоволення та не відчуваєш ніякої напруженості. А якщо відчуваєш, то, значить, іще вчишся. 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                         М. </a:t>
            </a:r>
            <a:r>
              <a:rPr lang="uk-UA" b="1" dirty="0" err="1" smtClean="0"/>
              <a:t>Литвак</a:t>
            </a:r>
            <a:r>
              <a:rPr lang="uk-UA" b="1" dirty="0" smtClean="0"/>
              <a:t>, психолог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</a:t>
            </a:r>
            <a:r>
              <a:rPr lang="uk-UA" b="1" dirty="0" smtClean="0"/>
              <a:t>ДЯКУЮ ЗА УВАГУ!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b="1" dirty="0" smtClean="0"/>
              <a:t>Організація </a:t>
            </a:r>
            <a:r>
              <a:rPr lang="uk-UA" sz="4000" b="1" dirty="0"/>
              <a:t>роботи </a:t>
            </a:r>
            <a:r>
              <a:rPr lang="uk-UA" sz="4000" b="1" dirty="0" smtClean="0"/>
              <a:t>у навчальному закладі щодо </a:t>
            </a:r>
            <a:r>
              <a:rPr lang="uk-UA" sz="4000" b="1" dirty="0"/>
              <a:t>професійного розвитку педагогів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85000" lnSpcReduction="10000"/>
          </a:bodyPr>
          <a:lstStyle/>
          <a:p>
            <a:endParaRPr lang="uk-UA" sz="2200" dirty="0" smtClean="0"/>
          </a:p>
          <a:p>
            <a:r>
              <a:rPr lang="uk-UA" sz="2600" b="1" dirty="0" smtClean="0"/>
              <a:t>Здійснення професійної підготовки працівників;</a:t>
            </a:r>
          </a:p>
          <a:p>
            <a:r>
              <a:rPr lang="uk-UA" sz="2600" b="1" u="sng" dirty="0" smtClean="0"/>
              <a:t>Управління професійним розвитком педагогічних працівників</a:t>
            </a:r>
            <a:r>
              <a:rPr lang="uk-UA" sz="2600" b="1" dirty="0" smtClean="0"/>
              <a:t>, їх професійно-кваліфікаційне просування;</a:t>
            </a:r>
            <a:endParaRPr lang="en-US" sz="2600" b="1" dirty="0" smtClean="0"/>
          </a:p>
          <a:p>
            <a:r>
              <a:rPr lang="uk-UA" sz="2600" b="1" u="sng" dirty="0"/>
              <a:t>З</a:t>
            </a:r>
            <a:r>
              <a:rPr lang="uk-UA" sz="2600" b="1" u="sng" dirty="0" smtClean="0"/>
              <a:t>абезпечення використання здібностей, інтересів і нахилів працівників</a:t>
            </a:r>
            <a:r>
              <a:rPr lang="uk-UA" sz="2600" b="1" dirty="0" smtClean="0"/>
              <a:t>, </a:t>
            </a:r>
            <a:r>
              <a:rPr lang="uk-UA" sz="2600" b="1" u="sng" dirty="0" smtClean="0"/>
              <a:t>освітнього та професійного потенціалу для впровадження педагогічних інновацій;</a:t>
            </a:r>
          </a:p>
          <a:p>
            <a:r>
              <a:rPr lang="uk-UA" sz="2600" b="1" u="sng" dirty="0" smtClean="0"/>
              <a:t>Проведення оцінювання педагогічної діяльності, процес атестації працівників;</a:t>
            </a:r>
          </a:p>
          <a:p>
            <a:r>
              <a:rPr lang="uk-UA" sz="2600" b="1" dirty="0" smtClean="0"/>
              <a:t>Формування </a:t>
            </a:r>
            <a:r>
              <a:rPr lang="uk-UA" sz="2600" b="1" dirty="0"/>
              <a:t>позитивного ставлення педагогів до </a:t>
            </a:r>
            <a:r>
              <a:rPr lang="uk-UA" sz="2600" b="1" dirty="0" smtClean="0"/>
              <a:t>навчального закладу, </a:t>
            </a:r>
            <a:r>
              <a:rPr lang="uk-UA" sz="2600" b="1" dirty="0"/>
              <a:t>її керівництва,</a:t>
            </a:r>
            <a:r>
              <a:rPr lang="uk-UA" sz="2600" b="1" u="sng" dirty="0"/>
              <a:t> матеріальне й нематеріальне стимулювання професійного розвитку  педагогів:</a:t>
            </a:r>
            <a:endParaRPr lang="en-US" sz="2600" b="1" dirty="0"/>
          </a:p>
          <a:p>
            <a:endParaRPr lang="en-US" sz="2400" dirty="0"/>
          </a:p>
          <a:p>
            <a:endParaRPr lang="uk-UA" sz="2200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Здійснення професійної підготовки працівників</a:t>
            </a:r>
            <a:endParaRPr lang="en-US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/>
              <a:t>С</a:t>
            </a:r>
            <a:r>
              <a:rPr lang="uk-UA" b="1" dirty="0" smtClean="0"/>
              <a:t>творення сприятливих умов післядипломної освіти </a:t>
            </a:r>
            <a:r>
              <a:rPr lang="uk-UA" dirty="0" smtClean="0"/>
              <a:t>:</a:t>
            </a:r>
            <a:r>
              <a:rPr lang="uk-UA" dirty="0" smtClean="0"/>
              <a:t>розклад </a:t>
            </a:r>
            <a:r>
              <a:rPr lang="uk-UA" dirty="0"/>
              <a:t>уроків, методичний день, </a:t>
            </a:r>
            <a:r>
              <a:rPr lang="uk-UA" dirty="0" smtClean="0"/>
              <a:t>можливість </a:t>
            </a:r>
            <a:r>
              <a:rPr lang="uk-UA" dirty="0"/>
              <a:t>участі у районних заходах, розклад руху шкільних автобусів, кількість шкільних заходів, циклограма шкільних заходів, можливість користуватися класною кімнатою з ІКТ, комп’ютерною технікою, передплата педагогічної преси за позабюджетні кошти, педагогічне навантаження, гуртки, </a:t>
            </a:r>
            <a:r>
              <a:rPr lang="uk-UA" dirty="0" smtClean="0"/>
              <a:t>факультативи,класне керівництво, </a:t>
            </a:r>
            <a:r>
              <a:rPr lang="uk-UA" dirty="0"/>
              <a:t>розподіл громадських доручень(голови </a:t>
            </a:r>
            <a:r>
              <a:rPr lang="uk-UA" dirty="0" err="1"/>
              <a:t>шмо</a:t>
            </a:r>
            <a:r>
              <a:rPr lang="uk-UA" dirty="0"/>
              <a:t>, члени </a:t>
            </a:r>
            <a:r>
              <a:rPr lang="uk-UA" dirty="0" smtClean="0"/>
              <a:t>метод. </a:t>
            </a:r>
            <a:r>
              <a:rPr lang="uk-UA" dirty="0"/>
              <a:t>ради, профспілки, атестаційної комісії, члени ради школи, депутати с/р), </a:t>
            </a:r>
            <a:r>
              <a:rPr lang="uk-UA" dirty="0" err="1"/>
              <a:t>задіяність</a:t>
            </a:r>
            <a:r>
              <a:rPr lang="uk-UA" dirty="0"/>
              <a:t> у районних громадських </a:t>
            </a:r>
            <a:r>
              <a:rPr lang="uk-UA" dirty="0" smtClean="0"/>
              <a:t>організаціях</a:t>
            </a:r>
          </a:p>
          <a:p>
            <a:r>
              <a:rPr lang="uk-UA" b="1" dirty="0" smtClean="0"/>
              <a:t>Безперервність післядипломної </a:t>
            </a:r>
            <a:r>
              <a:rPr lang="uk-UA" b="1" dirty="0"/>
              <a:t>освіти</a:t>
            </a:r>
            <a:r>
              <a:rPr lang="uk-UA" dirty="0"/>
              <a:t>: своєчасність проходження курсів підвищення кваліфікації, спецкурсів(для вчителів, які викладають декілька предметів), участь педагогів у ШМО, РМО, творчих групах, тренінгах</a:t>
            </a:r>
            <a:endParaRPr lang="en-US" dirty="0"/>
          </a:p>
          <a:p>
            <a:endParaRPr lang="uk-U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uk-UA" sz="3600" u="sng" dirty="0" smtClean="0"/>
              <a:t/>
            </a:r>
            <a:br>
              <a:rPr lang="uk-UA" sz="3600" u="sng" dirty="0" smtClean="0"/>
            </a:br>
            <a:r>
              <a:rPr lang="uk-UA" sz="3600" u="sng" dirty="0"/>
              <a:t/>
            </a:r>
            <a:br>
              <a:rPr lang="uk-UA" sz="3600" u="sng" dirty="0"/>
            </a:br>
            <a:r>
              <a:rPr lang="uk-UA" sz="3600" b="1" u="sng" dirty="0" smtClean="0"/>
              <a:t>У</a:t>
            </a:r>
            <a:r>
              <a:rPr lang="uk-UA" sz="3600" b="1" u="sng" dirty="0" smtClean="0"/>
              <a:t>правління професійним розвитком педагогічних працівників у навчальному закладі</a:t>
            </a:r>
            <a:r>
              <a:rPr lang="uk-UA" sz="3600" b="1" dirty="0" smtClean="0"/>
              <a:t>, професійно-кваліфікаційне просування працівників: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lvl="0"/>
            <a:endParaRPr lang="uk-UA" dirty="0" smtClean="0"/>
          </a:p>
          <a:p>
            <a:pPr lvl="0"/>
            <a:r>
              <a:rPr lang="uk-UA" dirty="0" smtClean="0"/>
              <a:t>Робота </a:t>
            </a:r>
            <a:r>
              <a:rPr lang="uk-UA" dirty="0"/>
              <a:t>з педагогами зі стажем 1-3 роки</a:t>
            </a:r>
            <a:endParaRPr lang="en-US" dirty="0"/>
          </a:p>
          <a:p>
            <a:pPr lvl="0"/>
            <a:r>
              <a:rPr lang="uk-UA" dirty="0"/>
              <a:t>Педагогічна рада(актуальність, глибина аналізу підготовки питань, </a:t>
            </a:r>
            <a:r>
              <a:rPr lang="uk-UA" dirty="0" err="1"/>
              <a:t>задіяність</a:t>
            </a:r>
            <a:r>
              <a:rPr lang="uk-UA" dirty="0"/>
              <a:t> педагогів, активні форми роботи)</a:t>
            </a:r>
            <a:endParaRPr lang="en-US" dirty="0"/>
          </a:p>
          <a:p>
            <a:pPr lvl="0"/>
            <a:r>
              <a:rPr lang="uk-UA" dirty="0"/>
              <a:t>Динаміка кваліфікаційних рівнів педагогів, кількісно-якісного складу </a:t>
            </a:r>
            <a:r>
              <a:rPr lang="uk-UA" dirty="0" err="1"/>
              <a:t>педколективу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uk-UA" sz="2800" u="sng" dirty="0" smtClean="0"/>
              <a:t/>
            </a:r>
            <a:br>
              <a:rPr lang="uk-UA" sz="2800" u="sng" dirty="0" smtClean="0"/>
            </a:br>
            <a:r>
              <a:rPr lang="uk-UA" sz="2800" b="1" u="sng" dirty="0" smtClean="0"/>
              <a:t>З</a:t>
            </a:r>
            <a:r>
              <a:rPr lang="uk-UA" sz="2800" b="1" u="sng" dirty="0" smtClean="0"/>
              <a:t>абезпечення використання здібностей, інтересів і нахилів працівника</a:t>
            </a:r>
            <a:r>
              <a:rPr lang="uk-UA" sz="2800" b="1" dirty="0" smtClean="0"/>
              <a:t>, </a:t>
            </a:r>
            <a:r>
              <a:rPr lang="uk-UA" sz="2800" b="1" u="sng" dirty="0" smtClean="0"/>
              <a:t>освітнього та професійного потенціалу для впровадження в практику педагогічних інновацій</a:t>
            </a:r>
            <a:br>
              <a:rPr lang="uk-UA" sz="2800" b="1" u="sng" dirty="0" smtClean="0"/>
            </a:br>
            <a:endParaRPr lang="en-US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uk-UA" dirty="0" smtClean="0"/>
              <a:t>Наявність впровадження у закладі педагогічних інновацій, участь </a:t>
            </a:r>
            <a:r>
              <a:rPr lang="uk-UA" dirty="0"/>
              <a:t>педагогів у </a:t>
            </a:r>
            <a:r>
              <a:rPr lang="uk-UA" dirty="0" err="1"/>
              <a:t>експ.досл.діяльності</a:t>
            </a:r>
            <a:r>
              <a:rPr lang="uk-UA" dirty="0"/>
              <a:t>, </a:t>
            </a:r>
            <a:r>
              <a:rPr lang="uk-UA" dirty="0" smtClean="0"/>
              <a:t>конкурсах,тимчасових творчих колективах, </a:t>
            </a:r>
            <a:r>
              <a:rPr lang="uk-UA" dirty="0"/>
              <a:t>розробка </a:t>
            </a:r>
            <a:r>
              <a:rPr lang="uk-UA" dirty="0" smtClean="0"/>
              <a:t>методичних матеріалів</a:t>
            </a:r>
            <a:r>
              <a:rPr lang="uk-UA" dirty="0"/>
              <a:t>, </a:t>
            </a:r>
            <a:r>
              <a:rPr lang="uk-UA" dirty="0" smtClean="0"/>
              <a:t>рекомендацій(участь у презентаційних заходах), підготовка  друкованих робіт, </a:t>
            </a:r>
            <a:r>
              <a:rPr lang="uk-UA" dirty="0"/>
              <a:t>оволодіння ікт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uk-UA" u="sng" dirty="0" smtClean="0"/>
              <a:t>П</a:t>
            </a:r>
            <a:r>
              <a:rPr lang="uk-UA" sz="3600" b="1" u="sng" dirty="0" smtClean="0"/>
              <a:t>роведення оцінювання педагогічної діяльності, процес атестації працівників</a:t>
            </a:r>
            <a:r>
              <a:rPr lang="uk-UA" u="sng" dirty="0" smtClean="0"/>
              <a:t/>
            </a:r>
            <a:br>
              <a:rPr lang="uk-UA" u="sng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uk-UA" b="1" dirty="0" smtClean="0"/>
              <a:t>Об</a:t>
            </a:r>
            <a:r>
              <a:rPr lang="en-US" b="1" dirty="0" smtClean="0"/>
              <a:t>’</a:t>
            </a:r>
            <a:r>
              <a:rPr lang="uk-UA" b="1" dirty="0" err="1" smtClean="0"/>
              <a:t>єктивність</a:t>
            </a:r>
            <a:r>
              <a:rPr lang="uk-UA" b="1" dirty="0" smtClean="0"/>
              <a:t> оцінки базується на незалежних оцінках:фахове тестування,технологічна грамотність , оцінки за </a:t>
            </a:r>
            <a:r>
              <a:rPr lang="uk-UA" b="1" dirty="0"/>
              <a:t>К.Р. на семінарах – тренінгах (у 2014/2015- вчителі </a:t>
            </a:r>
            <a:r>
              <a:rPr lang="uk-UA" b="1" dirty="0" err="1"/>
              <a:t>укр.мови</a:t>
            </a:r>
            <a:r>
              <a:rPr lang="uk-UA" b="1" dirty="0" smtClean="0"/>
              <a:t>);</a:t>
            </a:r>
            <a:endParaRPr lang="en-US" dirty="0"/>
          </a:p>
          <a:p>
            <a:r>
              <a:rPr lang="uk-UA" b="1" dirty="0" smtClean="0"/>
              <a:t>Оцінка батьківської громади, учнів;</a:t>
            </a:r>
          </a:p>
          <a:p>
            <a:r>
              <a:rPr lang="uk-UA" b="1" dirty="0" smtClean="0"/>
              <a:t>За об</a:t>
            </a:r>
            <a:r>
              <a:rPr lang="en-US" b="1" dirty="0" smtClean="0"/>
              <a:t>’</a:t>
            </a:r>
            <a:r>
              <a:rPr lang="uk-UA" b="1" dirty="0" err="1" smtClean="0"/>
              <a:t>єктивними</a:t>
            </a:r>
            <a:r>
              <a:rPr lang="uk-UA" b="1" dirty="0" smtClean="0"/>
              <a:t> результатами К.Р., ДПА, ЗНО.</a:t>
            </a:r>
            <a:endParaRPr lang="en-US" dirty="0"/>
          </a:p>
          <a:p>
            <a:endParaRPr lang="uk-UA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/>
              <a:t/>
            </a:r>
            <a:br>
              <a:rPr lang="uk-UA" sz="3100" dirty="0"/>
            </a:br>
            <a:r>
              <a:rPr lang="uk-UA" sz="3600" b="1" dirty="0"/>
              <a:t>Ф</a:t>
            </a:r>
            <a:r>
              <a:rPr lang="uk-UA" sz="3600" b="1" dirty="0" smtClean="0"/>
              <a:t>ормування позитивного ставлення педагогів до організації, її керівництва,</a:t>
            </a:r>
            <a:r>
              <a:rPr lang="uk-UA" sz="3600" b="1" u="sng" dirty="0" smtClean="0"/>
              <a:t> матеріальне й нематеріальне стимулювання професійного розвитку  педагогів: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lvl="0"/>
            <a:r>
              <a:rPr lang="uk-UA" dirty="0"/>
              <a:t>Заробітна плата</a:t>
            </a:r>
            <a:endParaRPr lang="en-US" dirty="0"/>
          </a:p>
          <a:p>
            <a:pPr lvl="0"/>
            <a:r>
              <a:rPr lang="uk-UA" dirty="0"/>
              <a:t>Грошова винагорода</a:t>
            </a:r>
            <a:endParaRPr lang="en-US" dirty="0"/>
          </a:p>
          <a:p>
            <a:pPr lvl="0"/>
            <a:r>
              <a:rPr lang="uk-UA" dirty="0"/>
              <a:t>Нагородження грамотами</a:t>
            </a:r>
            <a:endParaRPr lang="en-US" dirty="0"/>
          </a:p>
          <a:p>
            <a:pPr lvl="0"/>
            <a:r>
              <a:rPr lang="uk-UA" dirty="0"/>
              <a:t>Наявність інших видів стимулювання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Забезпечення </a:t>
            </a:r>
            <a:r>
              <a:rPr lang="uk-UA" sz="3200" b="1" dirty="0"/>
              <a:t>системності в підвищенні кваліфікації педагогічних працівників у </a:t>
            </a:r>
            <a:r>
              <a:rPr lang="uk-UA" sz="3200" b="1" dirty="0" err="1"/>
              <a:t>міжатестаційний</a:t>
            </a:r>
            <a:r>
              <a:rPr lang="uk-UA" sz="3200" b="1" dirty="0"/>
              <a:t> період </a:t>
            </a:r>
            <a:endParaRPr lang="en-US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Диференційований підхід і усунення формалізму у діяльності вчителя по підвищенню своєї педагогічної майстерності;</a:t>
            </a:r>
          </a:p>
          <a:p>
            <a:r>
              <a:rPr lang="uk-UA" dirty="0" smtClean="0"/>
              <a:t>Проектування індивідуальної траєкторії професійного зростання(розділ2 Індивідуальної картки вчителя)</a:t>
            </a:r>
          </a:p>
          <a:p>
            <a:endParaRPr lang="uk-U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826</Words>
  <Application>Microsoft Office PowerPoint</Application>
  <PresentationFormat>Экран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Визначення завдань підвищення ефективності педагогічної діяльності вчителів у навчальному закладі  за підсумками 2014/2015 навчального року </vt:lpstr>
      <vt:lpstr>Слайд 2</vt:lpstr>
      <vt:lpstr> Організація роботи у навчальному закладі щодо професійного розвитку педагогів </vt:lpstr>
      <vt:lpstr>Здійснення професійної підготовки працівників</vt:lpstr>
      <vt:lpstr>  Управління професійним розвитком педагогічних працівників у навчальному закладі, професійно-кваліфікаційне просування працівників: </vt:lpstr>
      <vt:lpstr> Забезпечення використання здібностей, інтересів і нахилів працівника, освітнього та професійного потенціалу для впровадження в практику педагогічних інновацій </vt:lpstr>
      <vt:lpstr>Проведення оцінювання педагогічної діяльності, процес атестації працівників </vt:lpstr>
      <vt:lpstr>  Формування позитивного ставлення педагогів до організації, її керівництва, матеріальне й нематеріальне стимулювання професійного розвитку  педагогів: </vt:lpstr>
      <vt:lpstr>Забезпечення системності в підвищенні кваліфікації педагогічних працівників у міжатестаційний період </vt:lpstr>
      <vt:lpstr>Диференціація педагогічного потенціалу на 4 групи</vt:lpstr>
      <vt:lpstr>Група «Педагог-майстер»:</vt:lpstr>
      <vt:lpstr>ФОРМИ РОБОТИ:</vt:lpstr>
      <vt:lpstr>Група «Педагог-професіонал»:</vt:lpstr>
      <vt:lpstr>ФОРМИ РОБОТИ:</vt:lpstr>
      <vt:lpstr>Група «Педагог-початківець»:</vt:lpstr>
      <vt:lpstr>ФОРМИ РОБОТИ:</vt:lpstr>
      <vt:lpstr>Група «Спеціаліст»:</vt:lpstr>
      <vt:lpstr>Індивідуальна картка педагога </vt:lpstr>
      <vt:lpstr>Індивідуальна картка педагога </vt:lpstr>
      <vt:lpstr>Індивідуальна картка педагога</vt:lpstr>
      <vt:lpstr>Індивідуальна картка педагога</vt:lpstr>
      <vt:lpstr>Завдання</vt:lpstr>
      <vt:lpstr>Слайд 23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завдань підвищення ефективності педагогічної діяльності вчителів і керівників навчальних закладів за підсумками 2014/2015 навчального року </dc:title>
  <dc:creator>Райметодкабінет</dc:creator>
  <cp:lastModifiedBy>Райметодкабінет</cp:lastModifiedBy>
  <cp:revision>19</cp:revision>
  <dcterms:created xsi:type="dcterms:W3CDTF">2015-05-25T12:55:56Z</dcterms:created>
  <dcterms:modified xsi:type="dcterms:W3CDTF">2015-05-25T16:05:49Z</dcterms:modified>
</cp:coreProperties>
</file>