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88150" cy="99171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9F5-10AD-4214-A2FE-957DD5CA994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7783-401C-46F8-9987-007D4D80C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9F5-10AD-4214-A2FE-957DD5CA994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7783-401C-46F8-9987-007D4D80C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9F5-10AD-4214-A2FE-957DD5CA994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7783-401C-46F8-9987-007D4D80C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9F5-10AD-4214-A2FE-957DD5CA994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7783-401C-46F8-9987-007D4D80C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9F5-10AD-4214-A2FE-957DD5CA994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7783-401C-46F8-9987-007D4D80C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9F5-10AD-4214-A2FE-957DD5CA994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7783-401C-46F8-9987-007D4D80C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9F5-10AD-4214-A2FE-957DD5CA994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7783-401C-46F8-9987-007D4D80C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9F5-10AD-4214-A2FE-957DD5CA994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7783-401C-46F8-9987-007D4D80C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9F5-10AD-4214-A2FE-957DD5CA994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7783-401C-46F8-9987-007D4D80C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9F5-10AD-4214-A2FE-957DD5CA994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7783-401C-46F8-9987-007D4D80C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9F5-10AD-4214-A2FE-957DD5CA994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7783-401C-46F8-9987-007D4D80C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69F5-10AD-4214-A2FE-957DD5CA994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7783-401C-46F8-9987-007D4D80C0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 </a:t>
            </a:r>
            <a:r>
              <a:rPr lang="uk-UA" b="1" dirty="0" smtClean="0"/>
              <a:t>Про </a:t>
            </a:r>
            <a:r>
              <a:rPr lang="uk-UA" b="1" dirty="0"/>
              <a:t>стан охорони праці в навчальних закладах 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 err="1"/>
              <a:t>Золочівського</a:t>
            </a:r>
            <a:r>
              <a:rPr lang="uk-UA" b="1" dirty="0"/>
              <a:t> району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4714884"/>
            <a:ext cx="3914780" cy="125731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000" dirty="0" smtClean="0"/>
              <a:t>Начальник </a:t>
            </a:r>
            <a:r>
              <a:rPr lang="ru-RU" sz="2000" dirty="0" err="1" smtClean="0"/>
              <a:t>служби</a:t>
            </a:r>
            <a:r>
              <a:rPr lang="ru-RU" sz="2000" dirty="0" smtClean="0"/>
              <a:t> </a:t>
            </a:r>
            <a:r>
              <a:rPr lang="ru-RU" sz="2000" dirty="0" err="1" smtClean="0"/>
              <a:t>охорони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</a:t>
            </a:r>
            <a:r>
              <a:rPr lang="uk-UA" sz="2000" dirty="0" smtClean="0"/>
              <a:t>і </a:t>
            </a:r>
          </a:p>
          <a:p>
            <a:pPr algn="l">
              <a:spcBef>
                <a:spcPts val="0"/>
              </a:spcBef>
            </a:pPr>
            <a:r>
              <a:rPr lang="uk-UA" sz="2000" dirty="0" smtClean="0"/>
              <a:t>відділу освіти, молоді та спорту</a:t>
            </a:r>
          </a:p>
          <a:p>
            <a:pPr algn="l">
              <a:spcBef>
                <a:spcPts val="0"/>
              </a:spcBef>
            </a:pPr>
            <a:r>
              <a:rPr lang="uk-UA" sz="2000" dirty="0" smtClean="0"/>
              <a:t> Скляренко Т.О.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</a:rPr>
              <a:t>Оперативна інформація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Вчасно </a:t>
            </a:r>
            <a:r>
              <a:rPr lang="uk-UA" dirty="0" smtClean="0"/>
              <a:t>і без зауважень здали:</a:t>
            </a:r>
            <a:endParaRPr lang="ru-RU" dirty="0" smtClean="0"/>
          </a:p>
          <a:p>
            <a:pPr lvl="0"/>
            <a:r>
              <a:rPr lang="uk-UA" dirty="0" err="1" smtClean="0"/>
              <a:t>Гур.Козачанська</a:t>
            </a:r>
            <a:r>
              <a:rPr lang="uk-UA" dirty="0" smtClean="0"/>
              <a:t> ЗОШ;</a:t>
            </a:r>
            <a:endParaRPr lang="ru-RU" dirty="0" smtClean="0"/>
          </a:p>
          <a:p>
            <a:pPr lvl="0"/>
            <a:r>
              <a:rPr lang="uk-UA" dirty="0" err="1" smtClean="0"/>
              <a:t>Золочівськагімназія</a:t>
            </a:r>
            <a:r>
              <a:rPr lang="uk-UA" dirty="0" smtClean="0"/>
              <a:t> № 1;</a:t>
            </a:r>
            <a:endParaRPr lang="ru-RU" dirty="0" smtClean="0"/>
          </a:p>
          <a:p>
            <a:pPr lvl="0"/>
            <a:r>
              <a:rPr lang="uk-UA" dirty="0" err="1" smtClean="0"/>
              <a:t>Золочівська</a:t>
            </a:r>
            <a:r>
              <a:rPr lang="uk-UA" dirty="0" smtClean="0"/>
              <a:t> ЗОШ № 3;</a:t>
            </a:r>
            <a:endParaRPr lang="ru-RU" dirty="0" smtClean="0"/>
          </a:p>
          <a:p>
            <a:pPr lvl="0"/>
            <a:r>
              <a:rPr lang="uk-UA" dirty="0" err="1" smtClean="0"/>
              <a:t>Одноробівська</a:t>
            </a:r>
            <a:r>
              <a:rPr lang="uk-UA" dirty="0" smtClean="0"/>
              <a:t> ЗОШ.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FFC000"/>
                </a:solidFill>
              </a:rPr>
              <a:t>	Не </a:t>
            </a:r>
            <a:r>
              <a:rPr lang="uk-UA" b="1" dirty="0" smtClean="0">
                <a:solidFill>
                  <a:srgbClr val="FFC000"/>
                </a:solidFill>
              </a:rPr>
              <a:t>здали до цього часу </a:t>
            </a:r>
            <a:endParaRPr lang="uk-UA" b="1" dirty="0" smtClean="0">
              <a:solidFill>
                <a:srgbClr val="FFC000"/>
              </a:solidFill>
            </a:endParaRPr>
          </a:p>
          <a:p>
            <a:r>
              <a:rPr lang="uk-UA" dirty="0" err="1" smtClean="0"/>
              <a:t>Феськівська</a:t>
            </a:r>
            <a:r>
              <a:rPr lang="uk-UA" dirty="0" smtClean="0"/>
              <a:t> </a:t>
            </a:r>
            <a:r>
              <a:rPr lang="uk-UA" dirty="0" smtClean="0"/>
              <a:t>ЗОШ, </a:t>
            </a:r>
            <a:endParaRPr lang="uk-UA" dirty="0" smtClean="0"/>
          </a:p>
          <a:p>
            <a:r>
              <a:rPr lang="uk-UA" dirty="0" err="1" smtClean="0"/>
              <a:t>Удянська</a:t>
            </a:r>
            <a:r>
              <a:rPr lang="uk-UA" dirty="0" smtClean="0"/>
              <a:t> </a:t>
            </a:r>
            <a:r>
              <a:rPr lang="uk-UA" dirty="0" smtClean="0"/>
              <a:t>ЗОШ (за рік), </a:t>
            </a:r>
            <a:endParaRPr lang="uk-UA" dirty="0" smtClean="0"/>
          </a:p>
          <a:p>
            <a:r>
              <a:rPr lang="uk-UA" dirty="0" err="1" smtClean="0"/>
              <a:t>Малорогозянський</a:t>
            </a:r>
            <a:r>
              <a:rPr lang="uk-UA" dirty="0" smtClean="0"/>
              <a:t> </a:t>
            </a:r>
            <a:r>
              <a:rPr lang="uk-UA" dirty="0" smtClean="0"/>
              <a:t>НВК.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FFFF00"/>
                </a:solidFill>
              </a:rPr>
              <a:t>Коплексні</a:t>
            </a:r>
            <a:r>
              <a:rPr lang="uk-UA" b="1" dirty="0" smtClean="0">
                <a:solidFill>
                  <a:srgbClr val="FFFF00"/>
                </a:solidFill>
              </a:rPr>
              <a:t> заходи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	</a:t>
            </a:r>
            <a:r>
              <a:rPr lang="uk-UA" dirty="0" smtClean="0"/>
              <a:t> заміри опорів ізоляції електромереж та заземлення устаткування;</a:t>
            </a:r>
            <a:endParaRPr lang="ru-RU" dirty="0" smtClean="0"/>
          </a:p>
          <a:p>
            <a:pPr lvl="0"/>
            <a:r>
              <a:rPr lang="uk-UA" dirty="0" smtClean="0"/>
              <a:t>технічне обслуговування вогнегасників, </a:t>
            </a:r>
            <a:endParaRPr lang="uk-UA" dirty="0" smtClean="0"/>
          </a:p>
          <a:p>
            <a:pPr lvl="0"/>
            <a:r>
              <a:rPr lang="uk-UA" dirty="0" smtClean="0"/>
              <a:t>п</a:t>
            </a:r>
            <a:r>
              <a:rPr lang="uk-UA" dirty="0" smtClean="0"/>
              <a:t>ридбання нових вогнегасників</a:t>
            </a:r>
            <a:endParaRPr lang="ru-RU" dirty="0" smtClean="0"/>
          </a:p>
          <a:p>
            <a:pPr lvl="0"/>
            <a:r>
              <a:rPr lang="uk-UA" dirty="0" smtClean="0"/>
              <a:t>спеціальне навчання кухарів, праль, річних кочегарів та операторів.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</a:rPr>
              <a:t>Проблемні питання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проведення деревообробки </a:t>
            </a:r>
            <a:r>
              <a:rPr lang="uk-UA" dirty="0" smtClean="0"/>
              <a:t>вогнетривким розчином дахових конструкцій, </a:t>
            </a:r>
            <a:endParaRPr lang="uk-UA" dirty="0" smtClean="0"/>
          </a:p>
          <a:p>
            <a:r>
              <a:rPr lang="uk-UA" dirty="0" smtClean="0"/>
              <a:t>визначення працездатності </a:t>
            </a:r>
            <a:r>
              <a:rPr lang="uk-UA" dirty="0" smtClean="0"/>
              <a:t>пристроїв блискавко </a:t>
            </a:r>
            <a:r>
              <a:rPr lang="uk-UA" dirty="0" smtClean="0"/>
              <a:t>захисту,</a:t>
            </a:r>
          </a:p>
          <a:p>
            <a:r>
              <a:rPr lang="uk-UA" dirty="0" smtClean="0"/>
              <a:t>забезпечення </a:t>
            </a:r>
            <a:r>
              <a:rPr lang="uk-UA" dirty="0" smtClean="0"/>
              <a:t>спецодягом та </a:t>
            </a:r>
            <a:r>
              <a:rPr lang="uk-UA" dirty="0" smtClean="0"/>
              <a:t>спецвзуттям працівників </a:t>
            </a:r>
            <a:r>
              <a:rPr lang="uk-UA" dirty="0" smtClean="0"/>
              <a:t>певних категорій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14554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>Дякую за увагу!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86454"/>
            <a:ext cx="8229600" cy="339709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Організація </a:t>
            </a:r>
            <a:r>
              <a:rPr lang="uk-UA" dirty="0"/>
              <a:t>системи безпеки життєдіяльності взагалі та охорони праці зокрема в навчальних закладах являє собою достатньо складну задачу. Вона потребує певного рівня технічної підготовки, знання вимог нормативно-правових актів з різноманітних питань безпеки життєдіяльності, створення сучасної нормативно-правової та матеріально-технічної бази охорони праці.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Відповідальність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Відповідно </a:t>
            </a:r>
            <a:r>
              <a:rPr lang="uk-UA" dirty="0"/>
              <a:t>до Положення про організацію роботи з охорони праці учасників навчально-виховного процесу в установах і навчальних закладах, затвердженого наказом Міністерства освіти і науки України від 01.08.2001 № 563, відповідальність за створення безпечних умов навчально-виховного процесу в установах і закладах освіти несуть їх керівники.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</a:rPr>
              <a:t>Відповідальність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Відповідальність </a:t>
            </a:r>
            <a:r>
              <a:rPr lang="uk-UA" dirty="0"/>
              <a:t>за організацію роботи з охорони праці, безпеки життєдіяльності покладається в навчальних закладах на заступника керівника (крім заступника керівника з адміністративно-господарської роботи). У закладі, де немає вказаної посади, вищезазначені обов'язки виконує керівник закладу.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</a:rPr>
              <a:t>Навчання </a:t>
            </a:r>
            <a:r>
              <a:rPr lang="uk-UA" b="1" dirty="0">
                <a:solidFill>
                  <a:srgbClr val="FFFF00"/>
                </a:solidFill>
              </a:rPr>
              <a:t>і </a:t>
            </a:r>
            <a:r>
              <a:rPr lang="uk-UA" b="1" dirty="0" smtClean="0">
                <a:solidFill>
                  <a:srgbClr val="FFFF00"/>
                </a:solidFill>
              </a:rPr>
              <a:t>перевірка </a:t>
            </a:r>
            <a:r>
              <a:rPr lang="uk-UA" b="1" dirty="0">
                <a:solidFill>
                  <a:srgbClr val="FFFF00"/>
                </a:solidFill>
              </a:rPr>
              <a:t>знань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Для успішної організації роботи служби охорони праці в першу чергу необхідно пройти навчання і перевірку знань всім відповідальним особам. Так у цьому році таке навчання пройшли на базі учбового центру «Новатор» три новопризначені керівники навчальних закладів (</a:t>
            </a:r>
            <a:r>
              <a:rPr lang="uk-UA" dirty="0" err="1" smtClean="0">
                <a:solidFill>
                  <a:srgbClr val="FFFF00"/>
                </a:solidFill>
              </a:rPr>
              <a:t>Ряснянської</a:t>
            </a:r>
            <a:r>
              <a:rPr lang="uk-UA" dirty="0" smtClean="0">
                <a:solidFill>
                  <a:srgbClr val="FFFF00"/>
                </a:solidFill>
              </a:rPr>
              <a:t>, </a:t>
            </a:r>
            <a:r>
              <a:rPr lang="uk-UA" dirty="0" err="1">
                <a:solidFill>
                  <a:srgbClr val="FFFF00"/>
                </a:solidFill>
              </a:rPr>
              <a:t>Івашківської</a:t>
            </a:r>
            <a:r>
              <a:rPr lang="uk-UA" dirty="0">
                <a:solidFill>
                  <a:srgbClr val="FFFF00"/>
                </a:solidFill>
              </a:rPr>
              <a:t> ЗОШ та Жовтневого НВК</a:t>
            </a:r>
            <a:r>
              <a:rPr lang="uk-UA" dirty="0"/>
              <a:t>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>Підготовка до нового навчального року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готовність навчальних кабінетів, майстерень, спортзалів, ігрових та спортивних майданчиків, інших приміщень навчального закладу до нового навчального року і складає акти-дозволи на введення їх в експлуатацію. Ці акти зберігаються в закладі.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>Акти-дозволу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Акти-дозволи </a:t>
            </a:r>
            <a:r>
              <a:rPr lang="uk-UA" dirty="0"/>
              <a:t>та акти випробувань складаються у двох примірниках, один з яких надається до служби охорони праці відділу освіти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/>
              <a:t>	</a:t>
            </a:r>
            <a:r>
              <a:rPr lang="uk-UA" dirty="0" smtClean="0">
                <a:solidFill>
                  <a:srgbClr val="FFFF00"/>
                </a:solidFill>
              </a:rPr>
              <a:t>На </a:t>
            </a:r>
            <a:r>
              <a:rPr lang="uk-UA" dirty="0">
                <a:solidFill>
                  <a:srgbClr val="FFFF00"/>
                </a:solidFill>
              </a:rPr>
              <a:t>даний час акти не здані у</a:t>
            </a:r>
            <a:r>
              <a:rPr lang="uk-UA" dirty="0" smtClean="0">
                <a:solidFill>
                  <a:srgbClr val="FFFF00"/>
                </a:solidFill>
              </a:rPr>
              <a:t>:</a:t>
            </a:r>
          </a:p>
          <a:p>
            <a:pPr>
              <a:buNone/>
            </a:pPr>
            <a:r>
              <a:rPr lang="uk-UA" dirty="0" smtClean="0"/>
              <a:t>	Жовтневому НВК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err="1" smtClean="0"/>
              <a:t>Гур.Козачанській</a:t>
            </a:r>
            <a:r>
              <a:rPr lang="uk-UA" dirty="0" smtClean="0"/>
              <a:t> </a:t>
            </a:r>
            <a:r>
              <a:rPr lang="uk-UA" dirty="0"/>
              <a:t>ЗОШ (частково</a:t>
            </a:r>
            <a:r>
              <a:rPr lang="uk-UA" dirty="0" smtClean="0"/>
              <a:t>)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err="1" smtClean="0"/>
              <a:t>Довжанський</a:t>
            </a:r>
            <a:r>
              <a:rPr lang="uk-UA" dirty="0" smtClean="0"/>
              <a:t> </a:t>
            </a:r>
            <a:r>
              <a:rPr lang="uk-UA" dirty="0" smtClean="0"/>
              <a:t>НВК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</a:rPr>
              <a:t>ПЕРЕГЛЯД інструкцій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Переліки </a:t>
            </a:r>
            <a:r>
              <a:rPr lang="uk-UA" dirty="0" smtClean="0"/>
              <a:t>інструкцій </a:t>
            </a:r>
            <a:r>
              <a:rPr lang="uk-UA" dirty="0" smtClean="0"/>
              <a:t>та  інструкції з </a:t>
            </a:r>
            <a:r>
              <a:rPr lang="uk-UA" dirty="0" smtClean="0"/>
              <a:t>охорони </a:t>
            </a:r>
            <a:r>
              <a:rPr lang="uk-UA" dirty="0" smtClean="0"/>
              <a:t>праці </a:t>
            </a:r>
            <a:r>
              <a:rPr lang="uk-UA" dirty="0" smtClean="0"/>
              <a:t>переглядаються один раз на 3 роки для робіт підвищеної небезпеки та один раз на 5 років – для інших робіт. Проводиться їх обов’язкова реєстрація у Журнал реєстрації інструкцій з охорони праці та видача працівникам, яка фіксується у Журнал обліку видачі інструкцій з охорони праці.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</a:rPr>
              <a:t>Навчання  працівників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err="1" smtClean="0"/>
              <a:t>Золочівськагімназія</a:t>
            </a:r>
            <a:r>
              <a:rPr lang="uk-UA" dirty="0" smtClean="0"/>
              <a:t> № 1;</a:t>
            </a:r>
            <a:endParaRPr lang="ru-RU" dirty="0" smtClean="0"/>
          </a:p>
          <a:p>
            <a:pPr lvl="0"/>
            <a:r>
              <a:rPr lang="uk-UA" dirty="0" err="1" smtClean="0"/>
              <a:t>Довжанський</a:t>
            </a:r>
            <a:r>
              <a:rPr lang="uk-UA" dirty="0" smtClean="0"/>
              <a:t> </a:t>
            </a:r>
            <a:r>
              <a:rPr lang="uk-UA" dirty="0" smtClean="0"/>
              <a:t>НВК</a:t>
            </a:r>
          </a:p>
          <a:p>
            <a:pPr lvl="0"/>
            <a:r>
              <a:rPr lang="ru-RU" dirty="0" smtClean="0"/>
              <a:t> </a:t>
            </a:r>
            <a:r>
              <a:rPr lang="uk-UA" dirty="0" smtClean="0"/>
              <a:t>Жовтневий НВК</a:t>
            </a:r>
            <a:endParaRPr lang="ru-RU" dirty="0" smtClean="0"/>
          </a:p>
          <a:p>
            <a:pPr lvl="0"/>
            <a:r>
              <a:rPr lang="uk-UA" dirty="0" err="1" smtClean="0"/>
              <a:t>Івашківська</a:t>
            </a:r>
            <a:r>
              <a:rPr lang="uk-UA" dirty="0" smtClean="0"/>
              <a:t> ЗОШ</a:t>
            </a:r>
            <a:endParaRPr lang="ru-RU" dirty="0" smtClean="0"/>
          </a:p>
          <a:p>
            <a:pPr lvl="0"/>
            <a:r>
              <a:rPr lang="uk-UA" dirty="0" smtClean="0"/>
              <a:t>Олександрівська ЗОШ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167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Про стан охорони праці в навчальних закладах  Золочівського району </vt:lpstr>
      <vt:lpstr>Слайд 2</vt:lpstr>
      <vt:lpstr>Відповідальність</vt:lpstr>
      <vt:lpstr>Відповідальність</vt:lpstr>
      <vt:lpstr>Навчання і перевірка знань </vt:lpstr>
      <vt:lpstr>Підготовка до нового навчального року</vt:lpstr>
      <vt:lpstr>Акти-дозволу</vt:lpstr>
      <vt:lpstr>ПЕРЕГЛЯД інструкцій</vt:lpstr>
      <vt:lpstr>Навчання  працівників</vt:lpstr>
      <vt:lpstr>Оперативна інформація</vt:lpstr>
      <vt:lpstr>Слайд 11</vt:lpstr>
      <vt:lpstr>Коплексні заходи</vt:lpstr>
      <vt:lpstr>Проблемні питання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стан охорони праці в навчальних закладах  Золочівського району</dc:title>
  <dc:creator>ветал</dc:creator>
  <cp:lastModifiedBy>User</cp:lastModifiedBy>
  <cp:revision>7</cp:revision>
  <dcterms:created xsi:type="dcterms:W3CDTF">2016-12-26T20:43:29Z</dcterms:created>
  <dcterms:modified xsi:type="dcterms:W3CDTF">2016-12-27T05:50:07Z</dcterms:modified>
</cp:coreProperties>
</file>