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9" r:id="rId4"/>
    <p:sldId id="258" r:id="rId5"/>
    <p:sldId id="262" r:id="rId6"/>
    <p:sldId id="261" r:id="rId7"/>
    <p:sldId id="265" r:id="rId8"/>
    <p:sldId id="264" r:id="rId9"/>
    <p:sldId id="263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E00EE"/>
    <a:srgbClr val="660066"/>
    <a:srgbClr val="E8E8E8"/>
    <a:srgbClr val="F7F7F7"/>
    <a:srgbClr val="FF2FFF"/>
    <a:srgbClr val="CBC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392" autoAdjust="0"/>
  </p:normalViewPr>
  <p:slideViewPr>
    <p:cSldViewPr snapToGrid="0">
      <p:cViewPr>
        <p:scale>
          <a:sx n="50" d="100"/>
          <a:sy n="50" d="100"/>
        </p:scale>
        <p:origin x="-102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125E7-CDAF-4F7E-A8AD-9986239E4DF7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6A51B-1FA0-43F2-A3AD-6DB354FCD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61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23661-13BD-4F88-B9C3-8930FF0B0C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C7163-D801-4CE9-8053-7D1F41E59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67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Завдання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державної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підсумкової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атестації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виконують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учні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окрім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тих,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поважних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причин (хвороба,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довготривалі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перебування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лікуванні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беруть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участь у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спортивних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змаганнях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переїздах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інші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місця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проживання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природні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катаклізми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не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можуть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брати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участь у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їх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виконанні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У такому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оцінки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державну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підсумкову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атестацію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виставляються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учням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результатами семестрового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оцінювання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2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2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Учням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вихованцям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),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які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не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з'явилися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для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проходження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атестації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через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поважні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причини (смерть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членів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сім'ї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чи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близьких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родичів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надзвичайні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ситуації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природного та техногенного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походження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інші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обставини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які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об'єктивно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унеможливлюють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з'явлення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атестацію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і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підтверджуються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відповідними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документами),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рішенням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педагогічної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ради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загальноосвітнього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навчального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закладу та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відповідним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наказом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керівника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навчального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закладу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надається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право пройти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атестацію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інші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строки.</a:t>
            </a:r>
            <a:endParaRPr lang="ru-RU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7163-D801-4CE9-8053-7D1F41E59DE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65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uk-UA" sz="1200" dirty="0" smtClean="0">
                <a:solidFill>
                  <a:srgbClr val="000000"/>
                </a:solidFill>
                <a:effectLst/>
                <a:ea typeface="Times New Roman"/>
              </a:rPr>
              <a:t>текст для </a:t>
            </a:r>
            <a:r>
              <a:rPr lang="uk-UA" sz="1200" i="1" dirty="0" smtClean="0">
                <a:solidFill>
                  <a:srgbClr val="000000"/>
                </a:solidFill>
                <a:effectLst/>
                <a:ea typeface="Times New Roman"/>
              </a:rPr>
              <a:t>диктанту або списування</a:t>
            </a:r>
            <a:r>
              <a:rPr lang="uk-UA" sz="1200" dirty="0" smtClean="0">
                <a:solidFill>
                  <a:srgbClr val="000000"/>
                </a:solidFill>
                <a:effectLst/>
                <a:ea typeface="Times New Roman"/>
              </a:rPr>
              <a:t> (з пропущеними орфограмами) для виявлення правописних умінь;</a:t>
            </a:r>
            <a:endParaRPr lang="ru-RU" dirty="0" smtClean="0">
              <a:effectLst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uk-UA" sz="1200" dirty="0" smtClean="0">
                <a:solidFill>
                  <a:srgbClr val="000000"/>
                </a:solidFill>
                <a:effectLst/>
                <a:ea typeface="Times New Roman"/>
              </a:rPr>
              <a:t>творче завдання</a:t>
            </a:r>
            <a:r>
              <a:rPr lang="uk-UA" sz="1200" i="1" dirty="0" smtClean="0">
                <a:solidFill>
                  <a:srgbClr val="000000"/>
                </a:solidFill>
                <a:effectLst/>
                <a:ea typeface="Times New Roman"/>
              </a:rPr>
              <a:t> до тексту</a:t>
            </a:r>
            <a:r>
              <a:rPr lang="uk-UA" sz="1200" dirty="0" smtClean="0">
                <a:solidFill>
                  <a:srgbClr val="000000"/>
                </a:solidFill>
                <a:effectLst/>
                <a:ea typeface="Times New Roman"/>
              </a:rPr>
              <a:t> на побудову зв’язного висловлювання для перевірки мовленнєвих умінь (уміння будувати зв’язний текст, використовувати засоби виразності мови, висловлювати власну думку);</a:t>
            </a:r>
            <a:endParaRPr lang="ru-RU" dirty="0" smtClean="0">
              <a:effectLst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uk-UA" sz="1200" dirty="0" smtClean="0">
                <a:solidFill>
                  <a:srgbClr val="000000"/>
                </a:solidFill>
                <a:effectLst/>
                <a:ea typeface="Times New Roman"/>
              </a:rPr>
              <a:t>завдання </a:t>
            </a:r>
            <a:r>
              <a:rPr lang="uk-UA" sz="1200" i="1" dirty="0" smtClean="0">
                <a:solidFill>
                  <a:srgbClr val="000000"/>
                </a:solidFill>
                <a:effectLst/>
                <a:ea typeface="Times New Roman"/>
              </a:rPr>
              <a:t>для перевірки мовних знань</a:t>
            </a:r>
            <a:r>
              <a:rPr lang="uk-UA" sz="1200" dirty="0" smtClean="0">
                <a:solidFill>
                  <a:srgbClr val="000000"/>
                </a:solidFill>
                <a:effectLst/>
                <a:ea typeface="Times New Roman"/>
              </a:rPr>
              <a:t> з усіх розділів початкового курсу української мови (</a:t>
            </a:r>
            <a:r>
              <a:rPr lang="uk-UA" sz="1200" dirty="0" err="1" smtClean="0">
                <a:solidFill>
                  <a:srgbClr val="000000"/>
                </a:solidFill>
                <a:effectLst/>
                <a:ea typeface="Times New Roman"/>
              </a:rPr>
              <a:t>мови</a:t>
            </a:r>
            <a:r>
              <a:rPr lang="uk-UA" sz="1200" dirty="0" smtClean="0">
                <a:solidFill>
                  <a:srgbClr val="000000"/>
                </a:solidFill>
                <a:effectLst/>
                <a:ea typeface="Times New Roman"/>
              </a:rPr>
              <a:t> навчання)</a:t>
            </a:r>
            <a:r>
              <a:rPr lang="uk-UA" sz="1200" i="1" dirty="0" smtClean="0">
                <a:solidFill>
                  <a:srgbClr val="000000"/>
                </a:solidFill>
                <a:effectLst/>
                <a:ea typeface="Times New Roman"/>
              </a:rPr>
              <a:t>.</a:t>
            </a:r>
            <a:endParaRPr lang="ru-RU" dirty="0" smtClean="0">
              <a:effectLst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7163-D801-4CE9-8053-7D1F41E59DE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53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uk-UA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завдань: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текст для </a:t>
            </a:r>
            <a:r>
              <a:rPr lang="uk-UA" sz="1200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читання мовчки</a:t>
            </a:r>
            <a:r>
              <a:rPr lang="uk-UA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(перевірка сформованості навичок читання</a:t>
            </a:r>
            <a:r>
              <a:rPr lang="uk-UA" sz="1200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);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200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uk-UA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завдання до тексту для перевірки </a:t>
            </a:r>
            <a:r>
              <a:rPr lang="uk-UA" sz="1200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розуміння змісту</a:t>
            </a:r>
            <a:r>
              <a:rPr lang="uk-UA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прочитаного;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завдання на перевірку уміння </a:t>
            </a:r>
            <a:r>
              <a:rPr lang="uk-UA" sz="1200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працювати з текстом;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200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творче</a:t>
            </a:r>
            <a:r>
              <a:rPr lang="uk-UA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завдання на побудову висловлювання власної думки до змісту прочитаного. 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7163-D801-4CE9-8053-7D1F41E59DE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187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Підсумковому визначенню рівня навчальних досягнень із математики підлягають сформованість знань і умінь відповідно до таких змістових компонентів навчального матеріалу: </a:t>
            </a:r>
            <a:r>
              <a:rPr lang="uk-U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натуральні числа, арифметичні дії з натуральними числами; задачі; числові вирази; частини; величини; геометричні фігури; вимірювання величин.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7163-D801-4CE9-8053-7D1F41E59DE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85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7163-D801-4CE9-8053-7D1F41E59DE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0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6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4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2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26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0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1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88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9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FA9D7-9CD8-41BC-B0CB-510313C07A99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9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70012"/>
            <a:ext cx="7772400" cy="2878137"/>
          </a:xfrm>
          <a:solidFill>
            <a:srgbClr val="F7F7F7"/>
          </a:solidFill>
        </p:spPr>
        <p:txBody>
          <a:bodyPr>
            <a:noAutofit/>
          </a:bodyPr>
          <a:lstStyle/>
          <a:p>
            <a:r>
              <a:rPr lang="uk-UA" sz="4800" b="1" dirty="0">
                <a:solidFill>
                  <a:srgbClr val="EE00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Особливості проведення державної підсумкової атестації учнів початкових класів у 2014/2015 </a:t>
            </a:r>
            <a:r>
              <a:rPr lang="uk-UA" sz="4800" b="1" dirty="0" err="1" smtClean="0">
                <a:solidFill>
                  <a:srgbClr val="EE00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н.р</a:t>
            </a:r>
            <a:r>
              <a:rPr lang="uk-UA" sz="4800" b="1" dirty="0" smtClean="0">
                <a:solidFill>
                  <a:srgbClr val="EE00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</a:t>
            </a:r>
            <a:endParaRPr lang="ru-RU" sz="4800" b="1" dirty="0">
              <a:ln w="0"/>
              <a:solidFill>
                <a:srgbClr val="EE00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448300"/>
            <a:ext cx="6858000" cy="1219200"/>
          </a:xfrm>
          <a:solidFill>
            <a:srgbClr val="E8E8E8"/>
          </a:solidFill>
        </p:spPr>
        <p:txBody>
          <a:bodyPr>
            <a:normAutofit fontScale="92500"/>
          </a:bodyPr>
          <a:lstStyle/>
          <a:p>
            <a:r>
              <a:rPr lang="ru-RU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Ротфорт</a:t>
            </a: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Д.В., к. </a:t>
            </a:r>
            <a:r>
              <a:rPr lang="ru-RU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пед.н</a:t>
            </a: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методист </a:t>
            </a:r>
            <a:b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Центру </a:t>
            </a:r>
            <a:r>
              <a:rPr lang="ru-RU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методичної</a:t>
            </a: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аналітичної</a:t>
            </a: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КВНЗ «</a:t>
            </a:r>
            <a:r>
              <a:rPr lang="ru-RU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Харківська</a:t>
            </a: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</a:t>
            </a: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неперервної</a:t>
            </a: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0650" y="327026"/>
            <a:ext cx="7886700" cy="1325563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 проведення ДПА</a:t>
            </a:r>
            <a:endParaRPr lang="ru-RU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з 12 по 21 </a:t>
            </a:r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травня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lvl="0"/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вівторок, середа, четвер;</a:t>
            </a:r>
            <a:endParaRPr lang="ru-RU" sz="3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1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академічна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година (один урок):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хв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. – на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пояснення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змісту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роботи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інструкції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щодо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її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виконання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і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35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хв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. – на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її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виконання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91299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7F7F7"/>
          </a:solidFill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КВНЗ «Харківська академія неперервної освіти» </a:t>
            </a:r>
            <a:r>
              <a:rPr lang="ru-RU" sz="3200" b="1" dirty="0">
                <a:latin typeface="Times New Roman"/>
                <a:ea typeface="Times New Roman"/>
              </a:rPr>
              <a:t>в</a:t>
            </a:r>
            <a:r>
              <a:rPr lang="uk-UA" sz="3200" b="1" dirty="0" err="1">
                <a:latin typeface="Times New Roman"/>
                <a:ea typeface="Times New Roman"/>
              </a:rPr>
              <a:t>ід</a:t>
            </a:r>
            <a:r>
              <a:rPr lang="uk-UA" sz="3200" b="1" dirty="0">
                <a:latin typeface="Times New Roman"/>
                <a:ea typeface="Times New Roman"/>
              </a:rPr>
              <a:t> 20.03.2015 № 326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«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проведення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державної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підсумкової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атестації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в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початкових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класах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загальноосвітніх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навчальних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закладів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Харківської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області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36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6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 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2014-2015 </a:t>
            </a:r>
            <a:r>
              <a:rPr lang="ru-RU" sz="36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н.р</a:t>
            </a:r>
            <a:r>
              <a:rPr lang="ru-RU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r>
              <a:rPr lang="uk-UA" sz="36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»</a:t>
            </a:r>
            <a:endParaRPr lang="ru-RU" sz="36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639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350" y="1562100"/>
            <a:ext cx="9010650" cy="283845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Центр методичної та аналітичної роботи КВНЗ «Харківська академія неперервної освіти»</a:t>
            </a:r>
            <a:br>
              <a:rPr lang="uk-UA" sz="32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center_ekspert@ukr.net</a:t>
            </a:r>
            <a:r>
              <a:rPr lang="uk-UA" sz="32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731-27</a:t>
            </a:r>
            <a:r>
              <a:rPr lang="en-US" sz="32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-01</a:t>
            </a:r>
            <a:endParaRPr lang="ru-RU" sz="32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1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22717"/>
            <a:ext cx="9144000" cy="543528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Положення</a:t>
            </a:r>
            <a:r>
              <a:rPr lang="ru-RU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про </a:t>
            </a: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державну</a:t>
            </a:r>
            <a:r>
              <a:rPr lang="ru-RU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підсумкову</a:t>
            </a:r>
            <a:r>
              <a:rPr lang="ru-RU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атестацію</a:t>
            </a:r>
            <a:r>
              <a:rPr lang="ru-RU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учнів</a:t>
            </a:r>
            <a:r>
              <a:rPr lang="ru-RU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(</a:t>
            </a: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вихованців</a:t>
            </a:r>
            <a:r>
              <a:rPr lang="ru-RU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) у </a:t>
            </a: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системі</a:t>
            </a:r>
            <a:r>
              <a:rPr lang="ru-RU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загальної</a:t>
            </a:r>
            <a:r>
              <a:rPr lang="ru-RU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середньої</a:t>
            </a:r>
            <a:r>
              <a:rPr lang="ru-RU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400" b="1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освіти</a:t>
            </a:r>
            <a:endParaRPr lang="ru-RU" sz="44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 МОН України </a:t>
            </a:r>
            <a:r>
              <a:rPr lang="uk-UA" sz="3600" dirty="0">
                <a:solidFill>
                  <a:srgbClr val="000000"/>
                </a:solidFill>
                <a:latin typeface="Times New Roman"/>
                <a:ea typeface="Times New Roman"/>
              </a:rPr>
              <a:t>від </a:t>
            </a:r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30.12.2014 № </a:t>
            </a:r>
            <a:r>
              <a:rPr lang="uk-UA" sz="3600" dirty="0">
                <a:solidFill>
                  <a:srgbClr val="000000"/>
                </a:solidFill>
                <a:latin typeface="Times New Roman"/>
                <a:ea typeface="Times New Roman"/>
              </a:rPr>
              <a:t>1547, зареєстрованим у Міністерстві юстиції України 14 лютого 2015 року за № </a:t>
            </a:r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157/26602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465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439357"/>
              </p:ext>
            </p:extLst>
          </p:nvPr>
        </p:nvGraphicFramePr>
        <p:xfrm>
          <a:off x="628650" y="1825625"/>
          <a:ext cx="7886700" cy="44938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43350"/>
                <a:gridCol w="3943350"/>
              </a:tblGrid>
              <a:tr h="1019175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r>
                        <a:rPr lang="uk-UA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 ДПА 2008 року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 про ДПА 2014 року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423458">
                <a:tc>
                  <a:txBody>
                    <a:bodyPr/>
                    <a:lstStyle/>
                    <a:p>
                      <a:pPr marL="365125" indent="0"/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І семестр </a:t>
                      </a:r>
                      <a:r>
                        <a:rPr lang="ru-RU" sz="2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65125" indent="0"/>
                      <a:r>
                        <a:rPr lang="ru-RU" sz="2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ІІ семестр  </a:t>
                      </a:r>
                    </a:p>
                    <a:p>
                      <a:pPr marL="365125" indent="0"/>
                      <a:r>
                        <a:rPr lang="ru-RU" sz="2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ДПА</a:t>
                      </a:r>
                    </a:p>
                    <a:p>
                      <a:pPr marL="365125" indent="0"/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Річна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indent="0"/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семестр </a:t>
                      </a:r>
                      <a:r>
                        <a:rPr lang="ru-RU" sz="2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65125" indent="0"/>
                      <a:r>
                        <a:rPr lang="ru-RU" sz="2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ІІ семестр  </a:t>
                      </a:r>
                    </a:p>
                    <a:p>
                      <a:pPr marL="365125" indent="0"/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Річна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ДПА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3458">
                <a:tc>
                  <a:txBody>
                    <a:bodyPr/>
                    <a:lstStyle/>
                    <a:p>
                      <a:pPr marL="365125" indent="0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Атестацію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виконують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усі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учні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окрім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тих,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не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можуть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брати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участь у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виконанні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Результат ДПА=ІІ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семестр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indent="0"/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Учні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вихованцям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з'явилися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проходження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- 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атестацію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проходять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строки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772160" y="3962400"/>
            <a:ext cx="2174240" cy="20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56480" y="3576320"/>
            <a:ext cx="203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/>
                <a:ea typeface="Times New Roman"/>
                <a:cs typeface="Times New Roman"/>
              </a:rPr>
              <a:t>Лист МОН </a:t>
            </a:r>
            <a:r>
              <a:rPr lang="ru-RU" sz="3600" b="1" dirty="0" err="1" smtClean="0">
                <a:latin typeface="Times New Roman"/>
                <a:ea typeface="Times New Roman"/>
                <a:cs typeface="Times New Roman"/>
              </a:rPr>
              <a:t>України</a:t>
            </a: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>№ </a:t>
            </a: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1/9-21 </a:t>
            </a:r>
            <a:r>
              <a:rPr lang="ru-RU" sz="3600" b="1" dirty="0" err="1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 20.01.15 </a:t>
            </a: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>року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Про </a:t>
            </a:r>
            <a:r>
              <a:rPr lang="ru-RU" sz="4400" b="1" kern="1800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деякі</a:t>
            </a: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kern="1800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питання</a:t>
            </a: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kern="1800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проведення</a:t>
            </a: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kern="1800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державної</a:t>
            </a: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kern="1800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підсумкової</a:t>
            </a: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kern="1800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атестації</a:t>
            </a: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4400" b="1" kern="1800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зовнішнього</a:t>
            </a: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kern="1800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незалежного</a:t>
            </a: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kern="1800" dirty="0" err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sz="4400" b="1" kern="1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у 2014/2015 </a:t>
            </a:r>
            <a:r>
              <a:rPr lang="ru-RU" sz="4400" b="1" kern="180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н. р.</a:t>
            </a:r>
            <a:endParaRPr lang="ru-RU" sz="44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05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713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Завдання для проведення атестації укладають вчителі відповідного фаху, погоджує педагогічна рада та затверджує керівник навчального закладу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9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7F7F7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Підсумкова контрольна робота </a:t>
            </a:r>
            <a:r>
              <a:rPr lang="uk-UA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для атестації з української мови </a:t>
            </a:r>
            <a:endParaRPr lang="ru-RU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825625"/>
            <a:ext cx="8696960" cy="435133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270510" algn="l"/>
              </a:tabLst>
            </a:pPr>
            <a:r>
              <a:rPr lang="uk-UA" sz="3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Завдання: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виявлення </a:t>
            </a:r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правописних </a:t>
            </a:r>
            <a:r>
              <a:rPr 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умінь;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перевірки </a:t>
            </a:r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мовленнєвих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умінь;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перевірки </a:t>
            </a:r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мовних знань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з усіх розділів початкового курсу української мови (</a:t>
            </a:r>
            <a:r>
              <a:rPr lang="uk-U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мови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навчання</a:t>
            </a:r>
            <a:r>
              <a:rPr 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6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340" y="344806"/>
            <a:ext cx="7886700" cy="1325563"/>
          </a:xfrm>
          <a:solidFill>
            <a:srgbClr val="F7F7F7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Підсумкова контрольна робота </a:t>
            </a:r>
            <a:r>
              <a:rPr lang="uk-UA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для атестації з читання </a:t>
            </a:r>
            <a:endParaRPr lang="ru-RU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45920"/>
            <a:ext cx="9143999" cy="501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endParaRPr lang="ru-RU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сформованість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читання;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 прочитаного;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з текстом;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творче: на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побудову висловлювання власної думки до змісту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прочитаного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7F7F7"/>
          </a:solidFill>
        </p:spPr>
        <p:txBody>
          <a:bodyPr/>
          <a:lstStyle/>
          <a:p>
            <a:pPr algn="ctr"/>
            <a:r>
              <a:rPr lang="uk-UA" sz="40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Підсумкова контрольна робота для атестації з </a:t>
            </a:r>
            <a:r>
              <a:rPr lang="uk-UA" sz="4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математики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u="sng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Завдання</a:t>
            </a:r>
            <a:r>
              <a:rPr lang="ru-RU" sz="36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3200" u="sng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/>
              <a:buChar char="-"/>
              <a:tabLst>
                <a:tab pos="27051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складен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задач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3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дії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/>
              <a:buChar char="-"/>
              <a:tabLst>
                <a:tab pos="27051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вираз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багатоцифровими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числами на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визначення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порядку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дій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 дужками); 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/>
              <a:buChar char="-"/>
              <a:tabLst>
                <a:tab pos="270510" algn="l"/>
              </a:tabLst>
            </a:pP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порівняння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перетворення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величин; 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/>
              <a:buChar char="-"/>
              <a:tabLst>
                <a:tab pos="270510" algn="l"/>
              </a:tabLst>
            </a:pP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знаходження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частини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від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числа; </a:t>
            </a:r>
            <a:endParaRPr lang="ru-RU" sz="3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/>
              <a:buChar char="-"/>
              <a:tabLst>
                <a:tab pos="270510" algn="l"/>
              </a:tabLst>
            </a:pPr>
            <a:r>
              <a:rPr 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геометричн</a:t>
            </a:r>
            <a:r>
              <a:rPr lang="uk-U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им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матеріал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16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27026"/>
            <a:ext cx="7886700" cy="3673474"/>
          </a:xfrm>
          <a:solidFill>
            <a:srgbClr val="F7F7F7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Оцінювання </a:t>
            </a:r>
            <a:r>
              <a:rPr lang="uk-UA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контрольної роботи тестового характеру </a:t>
            </a:r>
            <a:r>
              <a:rPr lang="uk-UA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uk-UA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uk-UA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та </a:t>
            </a:r>
            <a:r>
              <a:rPr lang="uk-UA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комбінованої контрольної роботи здійснюється </a:t>
            </a:r>
            <a:r>
              <a:rPr lang="uk-UA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uk-UA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по-різному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190999"/>
            <a:ext cx="9144000" cy="266700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 МОН  України від 13.04.11 № 329 «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 затвердження Критеріїв оцінювання навчальних досягнень учнів (вихованців) у системі загальної середньої освіти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Лист МОН України 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від 28.01.2014 № 1/9-74 «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</a:rPr>
              <a:t>Щодо контролю та оцінювання навчальних досягнень учнів початкових класів загальноосвітніх навчальних закладів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  <a:endParaRPr lang="uk-UA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271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1594</TotalTime>
  <Words>621</Words>
  <Application>Microsoft Office PowerPoint</Application>
  <PresentationFormat>Экран (4:3)</PresentationFormat>
  <Paragraphs>64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Особливості проведення державної підсумкової атестації учнів початкових класів у 2014/2015 н.р. </vt:lpstr>
      <vt:lpstr>Презентация PowerPoint</vt:lpstr>
      <vt:lpstr>Презентация PowerPoint</vt:lpstr>
      <vt:lpstr>Лист МОН України № 1/9-21 від 20.01.15 року</vt:lpstr>
      <vt:lpstr>Презентация PowerPoint</vt:lpstr>
      <vt:lpstr>Підсумкова контрольна робота для атестації з української мови </vt:lpstr>
      <vt:lpstr>Підсумкова контрольна робота для атестації з читання </vt:lpstr>
      <vt:lpstr>Підсумкова контрольна робота для атестації з математики</vt:lpstr>
      <vt:lpstr>Оцінювання контрольної роботи тестового характеру  та комбінованої контрольної роботи здійснюється  по-різному</vt:lpstr>
      <vt:lpstr>Час проведення ДПА</vt:lpstr>
      <vt:lpstr>Лист КВНЗ «Харківська академія неперервної освіти» від 20.03.2015 № 326 </vt:lpstr>
      <vt:lpstr>Центр методичної та аналітичної роботи КВНЗ «Харківська академія неперервної освіти» center_ekspert@ukr.net 731-27-01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Диана</cp:lastModifiedBy>
  <cp:revision>30</cp:revision>
  <cp:lastPrinted>2015-03-24T14:32:07Z</cp:lastPrinted>
  <dcterms:created xsi:type="dcterms:W3CDTF">2014-09-29T12:30:26Z</dcterms:created>
  <dcterms:modified xsi:type="dcterms:W3CDTF">2015-04-01T14:29:18Z</dcterms:modified>
</cp:coreProperties>
</file>