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6" r:id="rId8"/>
    <p:sldId id="268" r:id="rId9"/>
    <p:sldId id="265" r:id="rId10"/>
    <p:sldId id="267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001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організацію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арячого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харчування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дітей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загальноосвітніх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навчальних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закладах району</a:t>
            </a:r>
            <a:endParaRPr lang="ru-RU" sz="48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5572140"/>
            <a:ext cx="5143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Головний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спеціаліст</a:t>
            </a: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відділу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Браткова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2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2" y="2857496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Дякую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за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увагу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ru-RU" sz="48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Нормативні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документи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2800" dirty="0" smtClean="0"/>
              <a:t>Закон </a:t>
            </a:r>
            <a:r>
              <a:rPr lang="uk-UA" sz="2800" dirty="0" smtClean="0"/>
              <a:t>України </a:t>
            </a:r>
            <a:r>
              <a:rPr lang="uk-UA" sz="2800" dirty="0" smtClean="0"/>
              <a:t>«Про  </a:t>
            </a:r>
            <a:r>
              <a:rPr lang="uk-UA" sz="2800" dirty="0" smtClean="0"/>
              <a:t>освіту</a:t>
            </a:r>
            <a:r>
              <a:rPr lang="uk-UA" sz="2800" dirty="0" smtClean="0"/>
              <a:t>»,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Закон </a:t>
            </a:r>
            <a:r>
              <a:rPr lang="uk-UA" sz="2800" dirty="0" smtClean="0"/>
              <a:t>України </a:t>
            </a:r>
            <a:r>
              <a:rPr lang="uk-UA" sz="2800" dirty="0" smtClean="0"/>
              <a:t>«Про </a:t>
            </a:r>
            <a:r>
              <a:rPr lang="uk-UA" sz="2800" dirty="0" smtClean="0"/>
              <a:t>загальну середню освіту</a:t>
            </a:r>
            <a:r>
              <a:rPr lang="uk-UA" sz="2800" dirty="0" smtClean="0"/>
              <a:t>»,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Закон </a:t>
            </a:r>
            <a:r>
              <a:rPr lang="uk-UA" sz="2800" dirty="0" smtClean="0"/>
              <a:t>України </a:t>
            </a:r>
            <a:r>
              <a:rPr lang="uk-UA" sz="2800" dirty="0" smtClean="0"/>
              <a:t> «Про </a:t>
            </a:r>
            <a:r>
              <a:rPr lang="uk-UA" sz="2800" dirty="0" smtClean="0"/>
              <a:t>забезпечення санітарного </a:t>
            </a:r>
            <a:r>
              <a:rPr lang="uk-UA" sz="2800" dirty="0" smtClean="0"/>
              <a:t>                           та </a:t>
            </a:r>
            <a:r>
              <a:rPr lang="uk-UA" sz="2800" dirty="0" smtClean="0"/>
              <a:t>епідеміологічного благополуччя населення</a:t>
            </a:r>
            <a:r>
              <a:rPr lang="uk-UA" sz="2800" dirty="0" smtClean="0"/>
              <a:t>»,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Закон </a:t>
            </a:r>
            <a:r>
              <a:rPr lang="uk-UA" sz="2800" dirty="0" smtClean="0"/>
              <a:t>України </a:t>
            </a:r>
            <a:r>
              <a:rPr lang="uk-UA" sz="2800" dirty="0" smtClean="0"/>
              <a:t>«Про </a:t>
            </a:r>
            <a:r>
              <a:rPr lang="uk-UA" sz="2800" dirty="0" smtClean="0"/>
              <a:t>охорону дитинства</a:t>
            </a:r>
            <a:r>
              <a:rPr lang="uk-UA" sz="2800" dirty="0" smtClean="0"/>
              <a:t>»,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Постанови </a:t>
            </a:r>
            <a:r>
              <a:rPr lang="uk-UA" sz="2800" dirty="0" smtClean="0"/>
              <a:t>кабінету Міністрів України від  19.06.2002 року № </a:t>
            </a:r>
            <a:r>
              <a:rPr lang="uk-UA" sz="2800" dirty="0" smtClean="0"/>
              <a:t>856 «Про </a:t>
            </a:r>
            <a:r>
              <a:rPr lang="uk-UA" sz="2800" dirty="0" smtClean="0"/>
              <a:t>організацію окремих категорій учнів у загальноосвітніх навчальних закладах</a:t>
            </a:r>
            <a:r>
              <a:rPr lang="uk-UA" sz="2800" dirty="0" smtClean="0"/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dirty="0" smtClean="0"/>
              <a:t>Гаряче харчування організовано в усіх 17 загальноосвітніх школах району</a:t>
            </a:r>
            <a:r>
              <a:rPr lang="uk-UA" sz="3200" dirty="0" smtClean="0"/>
              <a:t>.</a:t>
            </a:r>
          </a:p>
          <a:p>
            <a:endParaRPr lang="uk-UA" sz="3200" dirty="0" smtClean="0"/>
          </a:p>
          <a:p>
            <a:r>
              <a:rPr lang="uk-UA" sz="3200" dirty="0" smtClean="0"/>
              <a:t>Всього </a:t>
            </a:r>
            <a:r>
              <a:rPr lang="uk-UA" sz="3200" dirty="0" smtClean="0"/>
              <a:t>гарячим харчуванням забезпечено 2297 учнів із 2309 учнів, що складає </a:t>
            </a:r>
            <a:r>
              <a:rPr lang="uk-UA" sz="3200" b="1" dirty="0" smtClean="0"/>
              <a:t>99,5%.  </a:t>
            </a:r>
            <a:endParaRPr lang="uk-UA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142852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Організація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гарячого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харчування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 ЗНЗ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dirty="0" smtClean="0"/>
              <a:t>Безкоштовними обідами в загальноосвітніх навчальних закладах </a:t>
            </a:r>
            <a:r>
              <a:rPr lang="uk-UA" sz="3200" dirty="0" smtClean="0"/>
              <a:t>забезпечується  </a:t>
            </a:r>
            <a:r>
              <a:rPr lang="uk-UA" sz="3200" b="1" dirty="0" smtClean="0"/>
              <a:t>954</a:t>
            </a:r>
            <a:r>
              <a:rPr lang="uk-UA" sz="3200" dirty="0" smtClean="0"/>
              <a:t> учнів  початкових класів, та </a:t>
            </a:r>
            <a:r>
              <a:rPr lang="uk-UA" sz="3200" b="1" dirty="0" smtClean="0"/>
              <a:t>101 </a:t>
            </a:r>
            <a:r>
              <a:rPr lang="uk-UA" sz="3200" dirty="0" smtClean="0"/>
              <a:t>дитина </a:t>
            </a:r>
            <a:r>
              <a:rPr lang="uk-UA" sz="3200" dirty="0" smtClean="0"/>
              <a:t>пільгових категорій (</a:t>
            </a:r>
            <a:r>
              <a:rPr lang="uk-UA" sz="3200" i="1" dirty="0" smtClean="0"/>
              <a:t>діти сироти, діти позбавлені батьківського піклування та діти з малозабезпечених сімей</a:t>
            </a:r>
            <a:r>
              <a:rPr lang="uk-UA" sz="3200" dirty="0" smtClean="0"/>
              <a:t>)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142852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Безкоштовне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харчування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учнів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 ЗНЗ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dirty="0" smtClean="0"/>
              <a:t>Вартість харчування в загальноосвітніх навчальних закладах на одну дитину у 2015 році становить до 8 грн.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1428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Вартість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харчування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учнів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dirty="0" smtClean="0"/>
              <a:t>Постанова </a:t>
            </a:r>
            <a:r>
              <a:rPr lang="uk-UA" sz="3200" dirty="0" smtClean="0"/>
              <a:t>Кабінету Міністрів України від 22.11.2004р. №1591 </a:t>
            </a:r>
            <a:r>
              <a:rPr lang="uk-UA" sz="3200" dirty="0" err="1" smtClean="0"/>
              <a:t>„Про</a:t>
            </a:r>
            <a:r>
              <a:rPr lang="uk-UA" sz="3200" dirty="0" smtClean="0"/>
              <a:t> затвердження норм харчування у навчальних та оздоровчих </a:t>
            </a:r>
            <a:r>
              <a:rPr lang="uk-UA" sz="3200" dirty="0" err="1" smtClean="0"/>
              <a:t>закладах</a:t>
            </a:r>
            <a:r>
              <a:rPr lang="uk-UA" sz="3200" dirty="0" err="1" smtClean="0"/>
              <a:t>”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dirty="0" smtClean="0"/>
              <a:t>Придбане  </a:t>
            </a:r>
            <a:r>
              <a:rPr lang="uk-UA" sz="3200" dirty="0" smtClean="0"/>
              <a:t>технологічне обладнання в харчоблоки </a:t>
            </a:r>
            <a:r>
              <a:rPr lang="uk-UA" sz="3200" dirty="0" err="1" smtClean="0"/>
              <a:t>Удянсьої</a:t>
            </a:r>
            <a:r>
              <a:rPr lang="uk-UA" sz="3200" dirty="0" smtClean="0"/>
              <a:t> ЗОШ та </a:t>
            </a:r>
            <a:r>
              <a:rPr lang="uk-UA" sz="3200" dirty="0" err="1" smtClean="0"/>
              <a:t>Малорогозянського</a:t>
            </a:r>
            <a:r>
              <a:rPr lang="uk-UA" sz="3200" dirty="0" smtClean="0"/>
              <a:t> НВК</a:t>
            </a:r>
            <a:r>
              <a:rPr lang="uk-UA" sz="3200" dirty="0" smtClean="0"/>
              <a:t>,</a:t>
            </a:r>
          </a:p>
          <a:p>
            <a:endParaRPr lang="uk-UA" sz="3200" dirty="0" smtClean="0"/>
          </a:p>
          <a:p>
            <a:r>
              <a:rPr lang="uk-UA" sz="3200" dirty="0" smtClean="0"/>
              <a:t>столовий </a:t>
            </a:r>
            <a:r>
              <a:rPr lang="uk-UA" sz="3200" dirty="0" smtClean="0"/>
              <a:t>посуд </a:t>
            </a:r>
            <a:r>
              <a:rPr lang="uk-UA" sz="3200" dirty="0" smtClean="0"/>
              <a:t> </a:t>
            </a:r>
            <a:r>
              <a:rPr lang="uk-UA" sz="3200" dirty="0" smtClean="0"/>
              <a:t>в </a:t>
            </a:r>
            <a:r>
              <a:rPr lang="uk-UA" sz="3200" dirty="0" err="1" smtClean="0"/>
              <a:t>Золочівській</a:t>
            </a:r>
            <a:r>
              <a:rPr lang="uk-UA" sz="3200" dirty="0" smtClean="0"/>
              <a:t> гімназії №1, </a:t>
            </a:r>
            <a:r>
              <a:rPr lang="uk-UA" sz="3200" dirty="0" err="1" smtClean="0"/>
              <a:t>Золочівській</a:t>
            </a:r>
            <a:r>
              <a:rPr lang="uk-UA" sz="3200" dirty="0" smtClean="0"/>
              <a:t> ЗОШ №2, </a:t>
            </a:r>
            <a:r>
              <a:rPr lang="uk-UA" sz="3200" dirty="0" err="1" smtClean="0"/>
              <a:t>Золочівській</a:t>
            </a:r>
            <a:r>
              <a:rPr lang="uk-UA" sz="3200" dirty="0" smtClean="0"/>
              <a:t> ЗОШ №3, </a:t>
            </a:r>
            <a:r>
              <a:rPr lang="uk-UA" sz="3200" dirty="0" err="1" smtClean="0"/>
              <a:t>Довжанському</a:t>
            </a:r>
            <a:r>
              <a:rPr lang="uk-UA" sz="3200" dirty="0" smtClean="0"/>
              <a:t> НВК, </a:t>
            </a:r>
            <a:r>
              <a:rPr lang="uk-UA" sz="3200" dirty="0" err="1" smtClean="0"/>
              <a:t>Сковородинівському</a:t>
            </a:r>
            <a:r>
              <a:rPr lang="uk-UA" sz="3200" dirty="0" smtClean="0"/>
              <a:t> НВК.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3200" dirty="0" smtClean="0"/>
              <a:t>введення </a:t>
            </a:r>
            <a:r>
              <a:rPr lang="uk-UA" sz="3200" dirty="0" err="1" smtClean="0"/>
              <a:t>бракеражного</a:t>
            </a:r>
            <a:r>
              <a:rPr lang="uk-UA" sz="3200" dirty="0" smtClean="0"/>
              <a:t> </a:t>
            </a:r>
            <a:r>
              <a:rPr lang="uk-UA" sz="3200" dirty="0" smtClean="0"/>
              <a:t>журналу;</a:t>
            </a:r>
            <a:endParaRPr lang="uk-UA" sz="3200" dirty="0" smtClean="0"/>
          </a:p>
          <a:p>
            <a:pPr>
              <a:buFont typeface="Arial" pitchFamily="34" charset="0"/>
              <a:buChar char="•"/>
            </a:pPr>
            <a:r>
              <a:rPr lang="uk-UA" sz="3200" dirty="0" smtClean="0"/>
              <a:t>проходження </a:t>
            </a:r>
            <a:r>
              <a:rPr lang="uk-UA" sz="3200" dirty="0" smtClean="0"/>
              <a:t>поварами медичного огляду згідно </a:t>
            </a:r>
            <a:r>
              <a:rPr lang="uk-UA" sz="3200" dirty="0" smtClean="0"/>
              <a:t>графіку;</a:t>
            </a:r>
            <a:endParaRPr lang="uk-UA" sz="3200" dirty="0" smtClean="0"/>
          </a:p>
          <a:p>
            <a:pPr>
              <a:buFont typeface="Arial" pitchFamily="34" charset="0"/>
              <a:buChar char="•"/>
            </a:pPr>
            <a:r>
              <a:rPr lang="uk-UA" sz="3200" dirty="0" smtClean="0"/>
              <a:t>наявність </a:t>
            </a:r>
            <a:r>
              <a:rPr lang="uk-UA" sz="3200" dirty="0" smtClean="0"/>
              <a:t>графіка генерального прибирання </a:t>
            </a:r>
            <a:r>
              <a:rPr lang="uk-UA" sz="3200" dirty="0" smtClean="0"/>
              <a:t>харчоблоків;</a:t>
            </a:r>
            <a:endParaRPr lang="uk-UA" sz="3200" dirty="0" smtClean="0"/>
          </a:p>
          <a:p>
            <a:pPr>
              <a:buFont typeface="Arial" pitchFamily="34" charset="0"/>
              <a:buChar char="•"/>
            </a:pPr>
            <a:r>
              <a:rPr lang="uk-UA" sz="3200" dirty="0" smtClean="0"/>
              <a:t>наявність графіка та маршруту </a:t>
            </a:r>
            <a:r>
              <a:rPr lang="uk-UA" sz="3200" dirty="0" smtClean="0"/>
              <a:t>постачання продуктів </a:t>
            </a:r>
            <a:r>
              <a:rPr lang="uk-UA" sz="3200" dirty="0" smtClean="0"/>
              <a:t>харчування;</a:t>
            </a:r>
            <a:endParaRPr lang="uk-UA" sz="3200" dirty="0" smtClean="0"/>
          </a:p>
          <a:p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Звернути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увагу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на: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3200" dirty="0" smtClean="0"/>
              <a:t>наявність  </a:t>
            </a:r>
            <a:r>
              <a:rPr lang="uk-UA" sz="3200" dirty="0" smtClean="0"/>
              <a:t>перспективного меню на 2015-2016 навчальний рік  затвердженого </a:t>
            </a:r>
            <a:r>
              <a:rPr lang="uk-UA" sz="3200" dirty="0" err="1" smtClean="0"/>
              <a:t>санітарноепідеміологічною</a:t>
            </a:r>
            <a:r>
              <a:rPr lang="uk-UA" sz="3200" dirty="0" smtClean="0"/>
              <a:t> </a:t>
            </a:r>
            <a:r>
              <a:rPr lang="uk-UA" sz="3200" dirty="0" smtClean="0"/>
              <a:t>службою;</a:t>
            </a:r>
            <a:endParaRPr lang="uk-UA" sz="3200" dirty="0" smtClean="0"/>
          </a:p>
          <a:p>
            <a:pPr>
              <a:buFont typeface="Arial" pitchFamily="34" charset="0"/>
              <a:buChar char="•"/>
            </a:pPr>
            <a:r>
              <a:rPr lang="uk-UA" sz="3200" dirty="0" smtClean="0"/>
              <a:t>дотримання </a:t>
            </a:r>
            <a:r>
              <a:rPr lang="uk-UA" sz="3200" dirty="0" smtClean="0"/>
              <a:t>правил безпеки </a:t>
            </a:r>
            <a:r>
              <a:rPr lang="uk-UA" sz="3200" dirty="0" smtClean="0"/>
              <a:t>життєдіяльності, </a:t>
            </a:r>
            <a:r>
              <a:rPr lang="uk-UA" sz="3200" dirty="0" smtClean="0"/>
              <a:t>охорони </a:t>
            </a:r>
            <a:r>
              <a:rPr lang="uk-UA" sz="3200" dirty="0" smtClean="0"/>
              <a:t>праці та </a:t>
            </a:r>
            <a:r>
              <a:rPr lang="uk-UA" sz="3200" dirty="0" err="1" smtClean="0"/>
              <a:t>ДЕСАНПІНу</a:t>
            </a:r>
            <a:r>
              <a:rPr lang="uk-UA" sz="3200" dirty="0" smtClean="0"/>
              <a:t>.</a:t>
            </a:r>
            <a:endParaRPr lang="uk-UA" sz="3200" dirty="0" smtClean="0"/>
          </a:p>
          <a:p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Звернути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увагу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на: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270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Специалист</cp:lastModifiedBy>
  <cp:revision>30</cp:revision>
  <dcterms:created xsi:type="dcterms:W3CDTF">2012-07-31T15:34:20Z</dcterms:created>
  <dcterms:modified xsi:type="dcterms:W3CDTF">2015-09-23T11:44:08Z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