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59" r:id="rId3"/>
    <p:sldId id="272" r:id="rId4"/>
    <p:sldId id="262" r:id="rId5"/>
    <p:sldId id="264" r:id="rId6"/>
    <p:sldId id="261" r:id="rId7"/>
    <p:sldId id="265" r:id="rId8"/>
    <p:sldId id="273" r:id="rId9"/>
    <p:sldId id="271" r:id="rId10"/>
    <p:sldId id="269" r:id="rId11"/>
    <p:sldId id="268" r:id="rId12"/>
    <p:sldId id="266" r:id="rId13"/>
    <p:sldId id="276" r:id="rId14"/>
    <p:sldId id="267" r:id="rId15"/>
    <p:sldId id="277" r:id="rId16"/>
    <p:sldId id="278" r:id="rId17"/>
    <p:sldId id="293" r:id="rId18"/>
    <p:sldId id="294" r:id="rId19"/>
    <p:sldId id="295" r:id="rId20"/>
    <p:sldId id="296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56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214"/>
    <a:srgbClr val="FFFF66"/>
    <a:srgbClr val="FF0000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78372" autoAdjust="0"/>
  </p:normalViewPr>
  <p:slideViewPr>
    <p:cSldViewPr>
      <p:cViewPr>
        <p:scale>
          <a:sx n="70" d="100"/>
          <a:sy n="70" d="100"/>
        </p:scale>
        <p:origin x="-1164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91E94-D847-48BA-9B9F-D69739371B4B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256C1-F0B1-4DFD-A235-8943AD2D2A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Радість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творчості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художньо-естетичного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раннього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Відповідно до Базового компоненту дошкільної освіти, який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структуровано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освітніми лініями ми формуємо у наших вихованців такі базові якості особистості як самостійність, відповідальність, ініціативність, вміння орієнтуватись у світі людських взаємин,  інтересу до пізнання довкілля,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засвоєння дитиною культури мовлення та спілкування, елементарних правил користування мовою у різних життєвих ситуаціях, розвиток відповідального екологічного ставлення до природного довкілля, елементарних математичних уявлень,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уміння відповідати за власне і чуже життя та здоров’я, впевнено почуватися у будь-яких ситуаціях і приходити на допомогу іншим.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національно-патріотичного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час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соціального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неспокою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однією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найгостріших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Наказом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Міністерства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науки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прийнято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затверджено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Концепцію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національно-патріотичного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молоді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Тому педагоги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приділяють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увагу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вихованню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патріотичних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почуттів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Питання патріотичного  виховання  є  одним з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приорітетних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напрямків нашого закладу.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Становлення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соціально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орієнтованої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ринкової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економіки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неможливе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без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кардинальних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змін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економічній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Першочерговим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завданням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економічної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дошкільнят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підготовка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життя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сучасного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суспільства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Тому ще одним  з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пріорітетних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напрямків ми обрали економічне виховання . На нашу думку, дітям уже в дошкільному віці потрібно мати первинні уявлення про свої потреби та потреби своєї родини; розуміти, що потреби можуть бути безмежними, а можливості для їх задоволення — обмеженими. 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умовах освітньої реформи Нової української школи, важливим завданням є забезпечення наступності між ланками освіти.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Гармонійний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особистості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дитини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період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дитинства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старту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життя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основа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подальшого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успіху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умовах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безперервної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тому,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підготовлено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редакцію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старшого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Впевнений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старт».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Важливою умовою підвищення якості освіти і її доступності є спадкоємність дошкільної і початкової ланок.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Перехід дитини з дитячого садка до школи є важливим етапом її життя.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нашому   закладі ведеться планомірна робота з питання наступності  та перспективності між дошкільним  та загальноосвітнім навчальним закладом 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 метою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забезпечення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поступового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переходу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попереднього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вікового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періоду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нового,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зближення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умов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старших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дошкільників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молодших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школярів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ми поставили перед собою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слідуючі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завдання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 дошкільної освіти залишається одним із пріоритетних напрямів державної політики в галузі освіти. Основні завдання, які стоять перед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дошкіллям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створення належних умов для отримання дітьми дошкільної освіти, забезпечення дієвості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особистісно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орієнтованої освітньої системи, реалізація принципів демократизації та гуманізації  педагогічного процесу в дошкільному навчальному закладі.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1.Спрямувати педагогічний процес дошкільного навчального закладу і      початкової ланки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Золочівської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ЗОШ №3 на розширення, поглиблення і удосконалення змісту освіти.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Здійснювати взаємозв'язок педагогів дошкільного навчального      закладу і початкової школи на інформаційному і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діяльнісному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рівнях.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Метою державної Національної програми "Освіта"  є виведення освіти в Україні на рівень розвинутих країн світу, що можливо лише за умов відходу від авторитарної педагогіки і впровадження сучасних педагогічних технологій.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зумовлена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зараз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увага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інновацій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закладі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створення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сучасного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інноваційного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освітнього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простору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педагогічний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колектив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впроваджує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практичну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діяльність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такі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інноваційні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технології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0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- методика </a:t>
            </a:r>
            <a:r>
              <a:rPr lang="ru-RU" sz="1200" b="0" kern="1200" dirty="0" err="1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фізичного</a:t>
            </a:r>
            <a:r>
              <a:rPr lang="ru-RU" sz="1200" b="0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виховання</a:t>
            </a:r>
            <a:r>
              <a:rPr lang="ru-RU" sz="1200" b="0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b="0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err="1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М.М.Єфименка</a:t>
            </a:r>
            <a:r>
              <a:rPr lang="ru-RU" sz="1200" b="0" kern="1200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зв’язного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В.Сухомлинського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зв’язного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мовлення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засобами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театралізованої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діяльності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-методика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здібностей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заняттях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малювання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використовуючи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нетрадиційні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техніки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зображення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увага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приділяється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організації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сучасного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освітнього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середовища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закладу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організації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освітнього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закладі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кожній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віковій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ми створили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предметн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о-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розвивальне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 ігрове середовище, так як ігрова діяльність є провідним видом діяльності для дитини. Гра орієнтує малюка в соціальній дійсності, виховує в нього прагнення до суспільно значущої  діяльності.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Оснащення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осередків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змінюємо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трансформуємо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ідей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задумів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реорганізації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групового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розвивального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середовища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залучаємо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самих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кож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батьків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Діти, батьки, педагоги є рівноправними учасниками навчально-виховного процесу, які об’єднані спільними цілями, прагненнями, зорієнтовані на досягнення результату спільними зусиллями.  Для цього необхідно змінити підходи до методичної роботи з педагогами та до організації роботи з батьками.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Сьогодні в умовах реформування української школи мета освітньої діяльності зміщується з «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засвоєння знань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на «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розвиток потенціалу вчення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». Доцільно говорити про зміну парадигми «освіта = навчання»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парадигму «освіта = становлення» 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uk-UA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становлення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людини, її духовності, індивідуальності, </a:t>
            </a:r>
            <a:r>
              <a:rPr lang="uk-UA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самооформлення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особистість)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Життєвою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дорогою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дитину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ведуть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два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розуми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досвіди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сім’я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Закону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«Про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Положення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 , одним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головних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завдань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стоїть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перед закладом,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вважається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взаємодія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сім’єю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Сьогодні сім'я і дошкільний навчальний заклад – два важливі інститути соціалізації дитини.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співпраці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дитячого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садка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батьками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залежить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успіх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навчально-виховного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процессу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до якого  н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аш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заклад активно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залучає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батьків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оскільки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вони –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перші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вчителі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наставники, приклад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наслідування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Використання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залучення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батьків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співпраці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творчість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дипломатичність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запорука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успішної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взаємодії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вихователя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родини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Тому 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розв’язанні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завдань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дошкільної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сьогодні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акцент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робиться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інтеграцію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родинного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суспільного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виховання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працює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Золочівський ДНЗ №3. 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Безперечно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наш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садочок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родовжує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творитися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дзвенить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дитячими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голосами,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грається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співає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— одним словом: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живе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Шановні колеги!</a:t>
            </a:r>
            <a:r>
              <a:rPr lang="uk-UA" sz="1400" b="1" i="1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uk-UA" sz="1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Хай буде щирою на добро та гідних вихованців Ваша доля. </a:t>
            </a:r>
          </a:p>
          <a:p>
            <a:pPr algn="ctr"/>
            <a:r>
              <a:rPr lang="uk-UA" sz="1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Щоб не згасла Віра, а Любов і Надія завжди поруч ходили!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Відповідно до 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нової парадигми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призначення освіти – швидше 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навчити людину знайти своє місце, свою нішу в культурі, оформити свій </a:t>
            </a:r>
            <a:r>
              <a:rPr lang="uk-UA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субкультурний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простір.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Освіта орієнтована на людину: її потреби, можливості, очікування. Але така модель освіти втрачає ефективність у сучасних соціокультурних і економічних умовах, тому що не пристосована до розвитку індивідуальних здібностей дитини.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Ключовим принципом сучасної освіти  стає принцип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дитиноцентризму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тобто розуміння того, що кожна дитина неповторна, наділена від природи унікальними здібностями,  талантами і можливостями. Тому </a:t>
            </a:r>
            <a:r>
              <a:rPr lang="uk-UA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місія нової української школи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допомогти розкрити та розвинути здібності, таланти і можливості на основі партнерства усіх учасників навчально-виховного процесу: учителів, учнів і батьків.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Реалізація місії освіти</a:t>
            </a:r>
            <a:r>
              <a:rPr lang="uk-U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відповідно до Концепції нової української школи здійснюється на засадах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компетентнісного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і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особистісно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орієнтованого підходів. </a:t>
            </a:r>
            <a:r>
              <a:rPr lang="uk-U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Компетентнісна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модель освіти змінює стосунки </a:t>
            </a:r>
            <a:r>
              <a:rPr lang="uk-UA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педагога і дитини,  </a:t>
            </a:r>
            <a:r>
              <a:rPr lang="uk-U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які стають рівноправними суб'єктами освітнього процесу.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Важливим на етапі становлення нової моделі спілкування учасників навчально-виховного процесу є засвоєння і педагогами , і батьками гуманістичних принципів виховання. Вони є ключовими для всіх сучасних освітніх програм для ДНЗ, але те, що вони задекларовані у програмах не є гарантом реалізації цих принципів. Це стане можливим лише за умови готовності педагогів до змін, до постійного підвищення свого професійного рівня,  за умови зміни свідомості кожного педагогічного працівника.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Педагогічний колектив нашого закладу постійно у </a:t>
            </a:r>
            <a:r>
              <a:rPr lang="uk-UA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пошуці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шляхів вдосконалення навчально-виховного процесу, нових форм та методів виховання та навчання дітей.  Стиль керівництва  був і залишається демократичним, що сприяє розкриттю творчих здібностей педагогів, зросту професійної майстерності, інноваційної грамотності.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Вихователі - абсолютно особлива категорія людей. У них в руках саме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початок дитячого життя. Їх головне завдання - створити умови для радісного проживання малюками  їх дитинства, щоб кожен з них відчував і знав, що вони  потрібні  у цьому світі.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Навчально-виховний процес в дошкільному закладі здійснюється відповідно до Державного стандарту дошкільної освіти в Україні — Базового компоненту дошкільної освіти , реалізація інваріантної складової якого  здійснюється через освітню </a:t>
            </a:r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uk-UA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дітей від 2 до 7 років «Дитина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закладі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додатково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впроваджуються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парціальні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освітні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«Про себе треба знати, про себе треба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дбати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здоров`я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безпеки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життєдіяльності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дітей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віком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до 6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років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256C1-F0B1-4DFD-A235-8943AD2D2A3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FC97-9079-4BFB-9C49-4CA601FA4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D34FE-C00D-4A6D-A9F4-736F9D507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2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2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295E-1DC7-4402-8EE7-6E4688FE7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5B44-3C83-45B7-B926-5A9C02D72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D2FC2-8455-40E5-BBC1-3663046A8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81200"/>
            <a:ext cx="38481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555B-1775-42CA-B01E-7438C34D9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7554-A515-49F6-97A4-45C3F3265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66C59-AD81-41AA-91B7-8B2721A29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3E432-B841-45A3-B712-E98FCEE07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652B4-E8FF-4EA8-A574-790201201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380DD-34DE-4B9A-9421-9C62FA809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84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5640BD-66BE-4EA4-9B2A-4CBE3A58E5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wmf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.w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w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0" Type="http://schemas.openxmlformats.org/officeDocument/2006/relationships/image" Target="../media/image3.wmf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wm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3.wmf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3.jpeg"/><Relationship Id="rId7" Type="http://schemas.openxmlformats.org/officeDocument/2006/relationships/image" Target="../media/image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44.jpeg"/><Relationship Id="rId4" Type="http://schemas.openxmlformats.org/officeDocument/2006/relationships/image" Target="../media/image139.jpeg"/><Relationship Id="rId9" Type="http://schemas.openxmlformats.org/officeDocument/2006/relationships/image" Target="../media/image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3.wmf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4.jpeg"/><Relationship Id="rId7" Type="http://schemas.openxmlformats.org/officeDocument/2006/relationships/image" Target="../media/image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1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11" Type="http://schemas.openxmlformats.org/officeDocument/2006/relationships/image" Target="../media/image167.jpeg"/><Relationship Id="rId5" Type="http://schemas.openxmlformats.org/officeDocument/2006/relationships/image" Target="../media/image162.jpeg"/><Relationship Id="rId10" Type="http://schemas.openxmlformats.org/officeDocument/2006/relationships/image" Target="../media/image3.wmf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11" Type="http://schemas.openxmlformats.org/officeDocument/2006/relationships/image" Target="../media/image3.wmf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w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.w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w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13"/>
          <p:cNvSpPr>
            <a:spLocks noChangeArrowheads="1"/>
          </p:cNvSpPr>
          <p:nvPr/>
        </p:nvSpPr>
        <p:spPr bwMode="auto">
          <a:xfrm rot="519765">
            <a:off x="523565" y="217247"/>
            <a:ext cx="1017360" cy="389501"/>
          </a:xfrm>
          <a:prstGeom prst="lightningBolt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outerShdw dist="45791" dir="2021404" algn="ctr" rotWithShape="0">
              <a:schemeClr val="tx1">
                <a:alpha val="8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 rot="17179329">
            <a:off x="1188244" y="835819"/>
            <a:ext cx="287338" cy="14414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135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38010300">
            <a:off x="1084262" y="1589088"/>
            <a:ext cx="206375" cy="12954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135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 rot="37421147">
            <a:off x="1296194" y="2383631"/>
            <a:ext cx="287338" cy="9366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135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 rot="58453213">
            <a:off x="1368425" y="2960688"/>
            <a:ext cx="360363" cy="865187"/>
          </a:xfrm>
          <a:prstGeom prst="triangle">
            <a:avLst>
              <a:gd name="adj" fmla="val 18889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135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 rot="78798010">
            <a:off x="1882776" y="3741737"/>
            <a:ext cx="328612" cy="855663"/>
          </a:xfrm>
          <a:prstGeom prst="triangle">
            <a:avLst>
              <a:gd name="adj" fmla="val 18889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>
            <a:outerShdw dist="107763" dir="135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65" name="Arc 17"/>
          <p:cNvSpPr>
            <a:spLocks/>
          </p:cNvSpPr>
          <p:nvPr/>
        </p:nvSpPr>
        <p:spPr bwMode="auto">
          <a:xfrm flipH="1">
            <a:off x="1258888" y="5300663"/>
            <a:ext cx="360362" cy="7207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72" name="WordArt 24"/>
          <p:cNvSpPr>
            <a:spLocks noChangeArrowheads="1" noChangeShapeType="1" noTextEdit="1"/>
          </p:cNvSpPr>
          <p:nvPr/>
        </p:nvSpPr>
        <p:spPr bwMode="auto">
          <a:xfrm rot="-2620713">
            <a:off x="4140200" y="3976688"/>
            <a:ext cx="4194175" cy="13319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00FF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1000108"/>
            <a:ext cx="7786742" cy="4662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i="1" dirty="0" smtClean="0"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ПРІОРИТЕТНІ ЗАВДАННЯ </a:t>
            </a:r>
          </a:p>
          <a:p>
            <a:pPr marL="0" marR="0" lvl="0" indent="269875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ДОШКІЛЬНОГО НАВЧАЛЬНОГО ЗАКЛАДУ</a:t>
            </a:r>
          </a:p>
          <a:p>
            <a:pPr marL="0" marR="0" lvl="0" indent="269875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ЩОДО  СТВОРЕННЯ ІННОВАЦІЙНОГО</a:t>
            </a:r>
          </a:p>
          <a:p>
            <a:pPr marL="0" marR="0" lvl="0" indent="269875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ОСВІТНЬОГО ПРОСТОРУ НА ШЛЯХУ РЕАЛІЗАЦІЇ КОНЦЕПЦІЇ НОВОЇ УКРАЇНСЬКОЇ ШКОЛИ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	                                                                                </a:t>
            </a:r>
            <a:endParaRPr lang="uk-UA" sz="11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Москаленко Валентина Григорівна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</a:endParaRPr>
          </a:p>
          <a:p>
            <a:pPr marL="3317875" marR="0" lvl="0" indent="-3048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Завідувач </a:t>
            </a:r>
            <a:r>
              <a:rPr kumimoji="0" lang="uk-UA" sz="1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Золочівського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дошкільного            навчального закладу (ясел-садка)№3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Georgia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 rot="33764604">
            <a:off x="501803" y="1462069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 rot="8820192">
            <a:off x="1318312" y="1156392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 rot="6856743">
            <a:off x="1771764" y="106325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 rot="9076867">
            <a:off x="1049427" y="1226350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 rot="13706017">
            <a:off x="115680" y="1055342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 rot="6397993">
            <a:off x="1890768" y="427249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2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-428652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 rot="1672896">
            <a:off x="-241423" y="737076"/>
            <a:ext cx="1870230" cy="575648"/>
          </a:xfrm>
          <a:prstGeom prst="rect">
            <a:avLst/>
          </a:prstGeom>
        </p:spPr>
        <p:txBody>
          <a:bodyPr wrap="square">
            <a:prstTxWarp prst="textDeflateTop">
              <a:avLst/>
            </a:prstTxWarp>
            <a:spAutoFit/>
          </a:bodyPr>
          <a:lstStyle/>
          <a:p>
            <a:r>
              <a:rPr lang="ru-RU" sz="32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№3</a:t>
            </a:r>
            <a:endParaRPr lang="ru-RU" sz="32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Picture 21" descr="Бабочки пнг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429132"/>
            <a:ext cx="17859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6827E-7 L 0.46858 0.1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058" grpId="0" animBg="1"/>
      <p:bldP spid="2059" grpId="0" animBg="1"/>
      <p:bldP spid="2060" grpId="0" animBg="1"/>
      <p:bldP spid="2061" grpId="0" animBg="1"/>
      <p:bldP spid="2062" grpId="0" animBg="1"/>
      <p:bldP spid="207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440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-357214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441" name="WordArt 9"/>
          <p:cNvSpPr>
            <a:spLocks noChangeArrowheads="1" noChangeShapeType="1" noTextEdit="1"/>
          </p:cNvSpPr>
          <p:nvPr/>
        </p:nvSpPr>
        <p:spPr bwMode="auto">
          <a:xfrm rot="1437435">
            <a:off x="-227831" y="204012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442" name="WordArt 10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6337300" cy="1628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4" descr="D:\Фото\ДНЗ №3\Мет. об. музичне 2012\IMG_5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3" y="3929066"/>
            <a:ext cx="2397081" cy="1797933"/>
          </a:xfrm>
          <a:prstGeom prst="rect">
            <a:avLst/>
          </a:prstGeom>
          <a:noFill/>
        </p:spPr>
      </p:pic>
      <p:pic>
        <p:nvPicPr>
          <p:cNvPr id="13" name="Picture 14" descr="D:\Фото ДНЗ\Свято осені 2016\IMG_8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42852"/>
            <a:ext cx="2357454" cy="176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F:\ФОТО ОСІНЬ ДНЗ №3\IMG_87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142852"/>
            <a:ext cx="2562460" cy="1785872"/>
          </a:xfrm>
          <a:prstGeom prst="rect">
            <a:avLst/>
          </a:prstGeom>
          <a:noFill/>
        </p:spPr>
      </p:pic>
      <p:pic>
        <p:nvPicPr>
          <p:cNvPr id="17" name="Picture 3" descr="F:\ФОТО на СТЕНД\Павловна\IMG_83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929066"/>
            <a:ext cx="2433600" cy="1825117"/>
          </a:xfrm>
          <a:prstGeom prst="rect">
            <a:avLst/>
          </a:prstGeom>
          <a:noFill/>
        </p:spPr>
      </p:pic>
      <p:pic>
        <p:nvPicPr>
          <p:cNvPr id="8194" name="Picture 2" descr="G:\ФОТО на презентацію\IMG_41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2074009"/>
            <a:ext cx="2286016" cy="1714567"/>
          </a:xfrm>
          <a:prstGeom prst="rect">
            <a:avLst/>
          </a:prstGeom>
          <a:noFill/>
        </p:spPr>
      </p:pic>
      <p:pic>
        <p:nvPicPr>
          <p:cNvPr id="8195" name="Picture 3" descr="G:\ФОТО на презентацію\IMG_05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2071678"/>
            <a:ext cx="2346260" cy="1759615"/>
          </a:xfrm>
          <a:prstGeom prst="rect">
            <a:avLst/>
          </a:prstGeom>
          <a:noFill/>
        </p:spPr>
      </p:pic>
      <p:pic>
        <p:nvPicPr>
          <p:cNvPr id="21" name="Picture 5" descr="G:\ФОТО на презентацію\IMG_89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2071678"/>
            <a:ext cx="2357454" cy="1768011"/>
          </a:xfrm>
          <a:prstGeom prst="rect">
            <a:avLst/>
          </a:prstGeom>
          <a:noFill/>
        </p:spPr>
      </p:pic>
      <p:pic>
        <p:nvPicPr>
          <p:cNvPr id="19" name="Picture 2" descr="G:\ФОТО на презентацію\IMG_61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8" y="142852"/>
            <a:ext cx="2428892" cy="1821587"/>
          </a:xfrm>
          <a:prstGeom prst="rect">
            <a:avLst/>
          </a:prstGeom>
          <a:noFill/>
        </p:spPr>
      </p:pic>
      <p:pic>
        <p:nvPicPr>
          <p:cNvPr id="2050" name="Picture 2" descr="G:\ФОТО на презентацію\IMG_56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4071942"/>
            <a:ext cx="2661723" cy="1996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/>
      <p:bldP spid="18435" grpId="0" animBg="1"/>
      <p:bldP spid="18436" grpId="0" animBg="1"/>
      <p:bldP spid="18437" grpId="0" animBg="1"/>
      <p:bldP spid="18438" grpId="0" animBg="1"/>
      <p:bldP spid="18439" grpId="0" animBg="1"/>
      <p:bldP spid="184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6632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6633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4" name="WordArt 10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6337300" cy="1628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4" descr="D:\Фото ДНЗ\Діти зима 2016-2017\IMG_0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500570"/>
            <a:ext cx="2433600" cy="1825117"/>
          </a:xfrm>
          <a:prstGeom prst="rect">
            <a:avLst/>
          </a:prstGeom>
          <a:noFill/>
        </p:spPr>
      </p:pic>
      <p:pic>
        <p:nvPicPr>
          <p:cNvPr id="13" name="Picture 2" descr="F:\Інформація про ДНЗ №3      2016\IMG_8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500570"/>
            <a:ext cx="2369650" cy="1777157"/>
          </a:xfrm>
          <a:prstGeom prst="rect">
            <a:avLst/>
          </a:prstGeom>
          <a:noFill/>
        </p:spPr>
      </p:pic>
      <p:pic>
        <p:nvPicPr>
          <p:cNvPr id="14" name="Picture 3" descr="D:\Фото ДНЗ\ДІТИ Весна 2017\IMG_08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28604"/>
            <a:ext cx="2440800" cy="1830517"/>
          </a:xfrm>
          <a:prstGeom prst="rect">
            <a:avLst/>
          </a:prstGeom>
          <a:noFill/>
        </p:spPr>
      </p:pic>
      <p:pic>
        <p:nvPicPr>
          <p:cNvPr id="18" name="Picture 2" descr="D:\Фото ДНЗ\ДІТИ Весна 2017\IMG_1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500306"/>
            <a:ext cx="2455200" cy="1841317"/>
          </a:xfrm>
          <a:prstGeom prst="rect">
            <a:avLst/>
          </a:prstGeom>
          <a:noFill/>
        </p:spPr>
      </p:pic>
      <p:pic>
        <p:nvPicPr>
          <p:cNvPr id="19" name="Picture 3" descr="D:\Фото ДНЗ\ДІТИ Весна 2017\IMG_11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28604"/>
            <a:ext cx="2455200" cy="1841316"/>
          </a:xfrm>
          <a:prstGeom prst="rect">
            <a:avLst/>
          </a:prstGeom>
          <a:noFill/>
        </p:spPr>
      </p:pic>
      <p:pic>
        <p:nvPicPr>
          <p:cNvPr id="20" name="Picture 4" descr="D:\Фото ДНЗ\Діти зима 2016-2017\IMG_99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2571744"/>
            <a:ext cx="2440800" cy="1830517"/>
          </a:xfrm>
          <a:prstGeom prst="rect">
            <a:avLst/>
          </a:prstGeom>
          <a:noFill/>
        </p:spPr>
      </p:pic>
      <p:pic>
        <p:nvPicPr>
          <p:cNvPr id="21" name="Picture 2" descr="G:\ФОТО  на ПРЕЗЕНТАЦІЮ\харчування\IMG_84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500570"/>
            <a:ext cx="2448000" cy="1835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D:\Фото ДНЗ\День захисту дітей 2012\IMG_776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60" y="2500306"/>
            <a:ext cx="2440800" cy="183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animBg="1"/>
      <p:bldP spid="26628" grpId="0" animBg="1"/>
      <p:bldP spid="26629" grpId="0" animBg="1"/>
      <p:bldP spid="26630" grpId="0" animBg="1"/>
      <p:bldP spid="26631" grpId="0" animBg="1"/>
      <p:bldP spid="266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6392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393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94" name="WordArt 10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6337300" cy="1628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D:\Фото ДНЗ\ЗИМА 2014-2015\IMG_1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643446"/>
            <a:ext cx="2401200" cy="1800817"/>
          </a:xfrm>
          <a:prstGeom prst="rect">
            <a:avLst/>
          </a:prstGeom>
          <a:noFill/>
        </p:spPr>
      </p:pic>
      <p:pic>
        <p:nvPicPr>
          <p:cNvPr id="12" name="Picture 4" descr="D:\Фото ДНЗ\ДІТИ Весна 2017\IMG_1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643446"/>
            <a:ext cx="2401200" cy="1800819"/>
          </a:xfrm>
          <a:prstGeom prst="rect">
            <a:avLst/>
          </a:prstGeom>
          <a:noFill/>
        </p:spPr>
      </p:pic>
      <p:pic>
        <p:nvPicPr>
          <p:cNvPr id="13" name="Picture 5" descr="D:\Фото ДНЗ\Діти зима 2016-2017\IMG_01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4643446"/>
            <a:ext cx="2428892" cy="1800819"/>
          </a:xfrm>
          <a:prstGeom prst="rect">
            <a:avLst/>
          </a:prstGeom>
          <a:noFill/>
        </p:spPr>
      </p:pic>
      <p:pic>
        <p:nvPicPr>
          <p:cNvPr id="14" name="Picture 6" descr="D:\Фото ДНЗ\Діти зима 2016-2017\IMG_02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571744"/>
            <a:ext cx="2401200" cy="1857388"/>
          </a:xfrm>
          <a:prstGeom prst="rect">
            <a:avLst/>
          </a:prstGeom>
          <a:noFill/>
        </p:spPr>
      </p:pic>
      <p:pic>
        <p:nvPicPr>
          <p:cNvPr id="15" name="Picture 2" descr="F:\ФОТО ОСІНЬ ДНЗ №3\IMG_84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2571744"/>
            <a:ext cx="2455200" cy="1841317"/>
          </a:xfrm>
          <a:prstGeom prst="rect">
            <a:avLst/>
          </a:prstGeom>
          <a:noFill/>
        </p:spPr>
      </p:pic>
      <p:pic>
        <p:nvPicPr>
          <p:cNvPr id="16" name="Picture 4" descr="G:\ФОТО  на ПРЕЗЕНТАЦІЮ\математика\IMG_984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500042"/>
            <a:ext cx="2455200" cy="1841318"/>
          </a:xfrm>
          <a:prstGeom prst="rect">
            <a:avLst/>
          </a:prstGeom>
          <a:noFill/>
        </p:spPr>
      </p:pic>
      <p:pic>
        <p:nvPicPr>
          <p:cNvPr id="17" name="Picture 2" descr="D:\Фото ДНЗ\ДІТИ Весна 2017\IMG_15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428604"/>
            <a:ext cx="2559600" cy="1919613"/>
          </a:xfrm>
          <a:prstGeom prst="rect">
            <a:avLst/>
          </a:prstGeom>
          <a:noFill/>
        </p:spPr>
      </p:pic>
      <p:pic>
        <p:nvPicPr>
          <p:cNvPr id="18" name="Picture 4" descr="D:\Фото ДНЗ\ДІТИ Весна 2017\IMG_11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2571744"/>
            <a:ext cx="2500330" cy="187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 animBg="1"/>
      <p:bldP spid="16389" grpId="0" animBg="1"/>
      <p:bldP spid="16390" grpId="0" animBg="1"/>
      <p:bldP spid="16391" grpId="0" animBg="1"/>
      <p:bldP spid="163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ФОТО ОСІНЬ ДНЗ №3\IMG_7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500306"/>
            <a:ext cx="2448000" cy="1835917"/>
          </a:xfrm>
          <a:prstGeom prst="rect">
            <a:avLst/>
          </a:prstGeom>
          <a:noFill/>
        </p:spPr>
      </p:pic>
      <p:pic>
        <p:nvPicPr>
          <p:cNvPr id="8" name="Picture 4" descr="G:\ЦЗ\IMG_1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429132"/>
            <a:ext cx="2448000" cy="1835916"/>
          </a:xfrm>
          <a:prstGeom prst="rect">
            <a:avLst/>
          </a:prstGeom>
          <a:noFill/>
        </p:spPr>
      </p:pic>
      <p:pic>
        <p:nvPicPr>
          <p:cNvPr id="9" name="Picture 6" descr="G:\ЦЗ\IMG_13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00042"/>
            <a:ext cx="2448000" cy="1835917"/>
          </a:xfrm>
          <a:prstGeom prst="rect">
            <a:avLst/>
          </a:prstGeom>
          <a:noFill/>
        </p:spPr>
      </p:pic>
      <p:pic>
        <p:nvPicPr>
          <p:cNvPr id="12" name="Picture 3" descr="D:\Фото ДНЗ\ДІТИ Весна 2017\IMG_14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500570"/>
            <a:ext cx="2440800" cy="1830516"/>
          </a:xfrm>
          <a:prstGeom prst="rect">
            <a:avLst/>
          </a:prstGeom>
          <a:noFill/>
        </p:spPr>
      </p:pic>
      <p:pic>
        <p:nvPicPr>
          <p:cNvPr id="13" name="Picture 3" descr="D:\Фото\ДНЗ №3\1\IMG_74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00042"/>
            <a:ext cx="2448000" cy="1836126"/>
          </a:xfrm>
          <a:prstGeom prst="rect">
            <a:avLst/>
          </a:prstGeom>
          <a:noFill/>
        </p:spPr>
      </p:pic>
      <p:pic>
        <p:nvPicPr>
          <p:cNvPr id="13314" name="Picture 2" descr="G:\ФОТО на презентацію\IMG_13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500570"/>
            <a:ext cx="2632012" cy="1973920"/>
          </a:xfrm>
          <a:prstGeom prst="rect">
            <a:avLst/>
          </a:prstGeom>
          <a:noFill/>
        </p:spPr>
      </p:pic>
      <p:pic>
        <p:nvPicPr>
          <p:cNvPr id="13315" name="Picture 3" descr="G:\ФОТО на презентацію\IMG_58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2571744"/>
            <a:ext cx="2180199" cy="1635075"/>
          </a:xfrm>
          <a:prstGeom prst="rect">
            <a:avLst/>
          </a:prstGeom>
          <a:noFill/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8" descr="j0239557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4" name="Picture 2" descr="G:\ФОТО на презентацію\IMG_439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2500306"/>
            <a:ext cx="2503447" cy="1877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4584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4586" name="WordArt 10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6337300" cy="1628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5" descr="D:\Фото\ДНЗ №3\1\IMG_4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2448000" cy="1836124"/>
          </a:xfrm>
          <a:prstGeom prst="rect">
            <a:avLst/>
          </a:prstGeom>
          <a:noFill/>
        </p:spPr>
      </p:pic>
      <p:pic>
        <p:nvPicPr>
          <p:cNvPr id="13" name="Picture 7" descr="D:\Фото\ДНЗ №3\1\IMG_93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71876"/>
            <a:ext cx="2448000" cy="1836124"/>
          </a:xfrm>
          <a:prstGeom prst="rect">
            <a:avLst/>
          </a:prstGeom>
          <a:noFill/>
        </p:spPr>
      </p:pic>
      <p:pic>
        <p:nvPicPr>
          <p:cNvPr id="16" name="Picture 3" descr="F:\Інформація про ДНЗ №3      2016\DSC_18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285860"/>
            <a:ext cx="2448000" cy="1785950"/>
          </a:xfrm>
          <a:prstGeom prst="rect">
            <a:avLst/>
          </a:prstGeom>
          <a:noFill/>
        </p:spPr>
      </p:pic>
      <p:pic>
        <p:nvPicPr>
          <p:cNvPr id="9218" name="Picture 2" descr="G:\ФОТО на презентацію\IMG_70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357298"/>
            <a:ext cx="2327057" cy="1745411"/>
          </a:xfrm>
          <a:prstGeom prst="rect">
            <a:avLst/>
          </a:prstGeom>
          <a:noFill/>
        </p:spPr>
      </p:pic>
      <p:pic>
        <p:nvPicPr>
          <p:cNvPr id="9219" name="Picture 3" descr="G:\ФОТО на презентацію\IMG_18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6943" y="3571876"/>
            <a:ext cx="2476629" cy="1857388"/>
          </a:xfrm>
          <a:prstGeom prst="rect">
            <a:avLst/>
          </a:prstGeom>
          <a:noFill/>
        </p:spPr>
      </p:pic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 rot="1437435">
            <a:off x="-13518" y="489739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71802" y="714356"/>
            <a:ext cx="520206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НАЦІОНАЛЬНО-ПАТРІОТИЧНОГО ВИХОВАННЯ 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4580" grpId="0" animBg="1"/>
      <p:bldP spid="24581" grpId="0" animBg="1"/>
      <p:bldP spid="24582" grpId="0" animBg="1"/>
      <p:bldP spid="24583" grpId="0" animBg="1"/>
      <p:bldP spid="245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:\Фото ДНЗ\Свята 2010\IMG_7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6072198" y="4572008"/>
            <a:ext cx="2520000" cy="189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F:\Інформація про ДНЗ №3      2016\IMG_5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71480"/>
            <a:ext cx="2444400" cy="1833217"/>
          </a:xfrm>
          <a:prstGeom prst="rect">
            <a:avLst/>
          </a:prstGeom>
          <a:noFill/>
        </p:spPr>
      </p:pic>
      <p:pic>
        <p:nvPicPr>
          <p:cNvPr id="6" name="Picture 2" descr="D:\Фото ДНЗ\ВІДКРИТЕ заняття НАБОКА  лютий 2016\DSCN3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500306"/>
            <a:ext cx="2444400" cy="1833507"/>
          </a:xfrm>
          <a:prstGeom prst="rect">
            <a:avLst/>
          </a:prstGeom>
          <a:noFill/>
        </p:spPr>
      </p:pic>
      <p:pic>
        <p:nvPicPr>
          <p:cNvPr id="7" name="Picture 3" descr="D:\Фото ДНЗ\ВІДКРИТЕ заняття НАБОКА  лютий 2016\DSCN34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571744"/>
            <a:ext cx="2444400" cy="1833507"/>
          </a:xfrm>
          <a:prstGeom prst="rect">
            <a:avLst/>
          </a:prstGeom>
          <a:noFill/>
        </p:spPr>
      </p:pic>
      <p:pic>
        <p:nvPicPr>
          <p:cNvPr id="8" name="Picture 4" descr="D:\Фото ДНЗ\ВІДКРИТЕ заняття НАБОКА  лютий 2016\DSCN34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2571744"/>
            <a:ext cx="2444400" cy="1833507"/>
          </a:xfrm>
          <a:prstGeom prst="rect">
            <a:avLst/>
          </a:prstGeom>
          <a:noFill/>
        </p:spPr>
      </p:pic>
      <p:pic>
        <p:nvPicPr>
          <p:cNvPr id="9" name="Picture 5" descr="D:\Фото ДНЗ\Великдень 2016\IMG_60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571480"/>
            <a:ext cx="2444400" cy="1833216"/>
          </a:xfrm>
          <a:prstGeom prst="rect">
            <a:avLst/>
          </a:prstGeom>
          <a:noFill/>
        </p:spPr>
      </p:pic>
      <p:pic>
        <p:nvPicPr>
          <p:cNvPr id="10" name="Picture 3" descr="D:\Фото ДНЗ\Екскурсії 2016\IMG_62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643446"/>
            <a:ext cx="2448000" cy="1835918"/>
          </a:xfrm>
          <a:prstGeom prst="rect">
            <a:avLst/>
          </a:prstGeom>
          <a:noFill/>
        </p:spPr>
      </p:pic>
      <p:pic>
        <p:nvPicPr>
          <p:cNvPr id="11" name="Picture 2" descr="D:\Фото ДНЗ\ДІТИ Весна 2017\IMG_11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786" y="4572008"/>
            <a:ext cx="2448000" cy="1835918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" name="Picture 8" descr="j0239557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№3</a:t>
            </a:r>
            <a:endParaRPr lang="ru-RU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2" descr="F:\ФОТО ОСІНЬ ДНЗ №3\IMG_7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43314"/>
            <a:ext cx="2484000" cy="1862916"/>
          </a:xfrm>
          <a:prstGeom prst="rect">
            <a:avLst/>
          </a:prstGeom>
          <a:noFill/>
        </p:spPr>
      </p:pic>
      <p:pic>
        <p:nvPicPr>
          <p:cNvPr id="5" name="Picture 2" descr="D:\Фото ДНЗ\Відкрите СТАРША 2017\IMG_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143636" y="3643314"/>
            <a:ext cx="2484000" cy="1862916"/>
          </a:xfrm>
          <a:prstGeom prst="rect">
            <a:avLst/>
          </a:prstGeom>
          <a:noFill/>
        </p:spPr>
      </p:pic>
      <p:pic>
        <p:nvPicPr>
          <p:cNvPr id="6" name="Picture 6" descr="D:\Фото ДНЗ\ДІТИ Весна 2017\IMG_1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428736"/>
            <a:ext cx="2484000" cy="1862915"/>
          </a:xfrm>
          <a:prstGeom prst="rect">
            <a:avLst/>
          </a:prstGeom>
          <a:noFill/>
        </p:spPr>
      </p:pic>
      <p:pic>
        <p:nvPicPr>
          <p:cNvPr id="7" name="Picture 6" descr="D:\Фото ДНЗ\Відкрите ясельна 2017\IMG_02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643314"/>
            <a:ext cx="2484000" cy="1862916"/>
          </a:xfrm>
          <a:prstGeom prst="rect">
            <a:avLst/>
          </a:prstGeom>
          <a:noFill/>
        </p:spPr>
      </p:pic>
      <p:pic>
        <p:nvPicPr>
          <p:cNvPr id="8" name="Picture 3" descr="D:\Фото ДНЗ\Відкрите СТАРША 2017\IMG_03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428736"/>
            <a:ext cx="2484000" cy="1862916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714356"/>
            <a:ext cx="310854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rgbClr val="002060"/>
                </a:solidFill>
              </a:rPr>
              <a:t>ЕКОНОМІЧНЕ ВИХОВАННЯ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5"/>
          <p:cNvSpPr>
            <a:spLocks noChangeArrowheads="1"/>
          </p:cNvSpPr>
          <p:nvPr/>
        </p:nvSpPr>
        <p:spPr bwMode="auto">
          <a:xfrm rot="6856743">
            <a:off x="1771763" y="1134697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9220045">
            <a:off x="1390617" y="1341164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 rot="6856743">
            <a:off x="1771763" y="1134697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33764604">
            <a:off x="787555" y="1390631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8820192">
            <a:off x="1461189" y="1299268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6397993">
            <a:off x="2247959" y="641564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 rot="33764604" flipH="1">
            <a:off x="532297" y="1366885"/>
            <a:ext cx="305152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24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43140" cy="171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7158" y="3143248"/>
            <a:ext cx="2714644" cy="32147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43240" y="3143248"/>
            <a:ext cx="2643206" cy="32147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57884" y="3143248"/>
            <a:ext cx="2714644" cy="32147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5929322" y="2500306"/>
            <a:ext cx="2714644" cy="285752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uk-UA" sz="1600" b="1" dirty="0" smtClean="0">
                <a:solidFill>
                  <a:srgbClr val="C00000"/>
                </a:solidFill>
              </a:rPr>
              <a:t>Співпраця з батьками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3240" y="857232"/>
            <a:ext cx="5000660" cy="5000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3071802" y="2500306"/>
            <a:ext cx="2714644" cy="285752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3240" y="857232"/>
            <a:ext cx="502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ФОРМИ ЗДІЙСНЕННЯ НАСТУПНОСТІ</a:t>
            </a:r>
            <a:endParaRPr lang="ru-RU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3214686"/>
            <a:ext cx="2857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екскурсії в школу;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відвідування шкільного музею, бібліотеки;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знайомство та взаємодія дошкільнят з учителями та учнями початкової 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участь у спільній освітньої діяльності, ігрових програмах;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виставки малюнків і виробів;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зустрічі та бесіди з колишніми вихованцями дитячого саду (учні початкової та середньої школи);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спільні свята і спортивні змагання дошкільнят та першокласників;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участь у театралізованій діяльності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14678" y="3143248"/>
            <a:ext cx="2643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спільні педагогічні ради (ДНЗ і школа);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семінари, майстер-класи;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круглі столи педагогів ДНЗ та вчителів 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психологічні тренінги для вихователів та вчителів;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проведення діагностики по визначенню готовності дітей до 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взаємодія психологів ДНЗ і 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відкриті покази освітньої діяльності в ДНЗ і відкритих уроків в школі;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педагогічні та психологічні консиліуми.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dirty="0" smtClean="0"/>
              <a:t>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57884" y="3143248"/>
            <a:ext cx="278606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спільні педагогічні ради (ДНЗ і школа);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семінари, майстер-класи;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круглі столи педагогів ДНЗ та вчителів 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психологічні тренінги для вихователів та вчителів;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проведення діагностики по визначенню готовності дітей до 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взаємодія психологів ДНЗ і школи;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відкриті покази освітньої діяльності в ДНЗ і відкритих уроків в школі; 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педагогічні та психологічні консиліуми.</a:t>
            </a:r>
            <a:endParaRPr lang="uk-UA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dirty="0" smtClean="0"/>
              <a:t> </a:t>
            </a:r>
            <a:endParaRPr lang="ru-RU" sz="1200" dirty="0"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28596" y="2500306"/>
            <a:ext cx="2571768" cy="285752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uk-UA" sz="1600" b="1" dirty="0" smtClean="0">
                <a:solidFill>
                  <a:srgbClr val="C00000"/>
                </a:solidFill>
                <a:cs typeface="Arial" pitchFamily="34" charset="0"/>
              </a:rPr>
              <a:t>Робота з дітьми</a:t>
            </a:r>
            <a:endParaRPr lang="uk-UA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6116" y="2500306"/>
            <a:ext cx="2254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600" b="1" dirty="0" smtClean="0">
                <a:solidFill>
                  <a:srgbClr val="C00000"/>
                </a:solidFill>
              </a:rPr>
              <a:t>Взаємодія педагогів</a:t>
            </a:r>
            <a:endParaRPr lang="uk-UA" sz="16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9" name="Freeform 10"/>
          <p:cNvSpPr>
            <a:spLocks/>
          </p:cNvSpPr>
          <p:nvPr/>
        </p:nvSpPr>
        <p:spPr bwMode="gray">
          <a:xfrm rot="636473">
            <a:off x="2362292" y="1611527"/>
            <a:ext cx="1297937" cy="949547"/>
          </a:xfrm>
          <a:custGeom>
            <a:avLst/>
            <a:gdLst>
              <a:gd name="T0" fmla="*/ 0 w 982"/>
              <a:gd name="T1" fmla="*/ 2147483647 h 774"/>
              <a:gd name="T2" fmla="*/ 2147483647 w 982"/>
              <a:gd name="T3" fmla="*/ 2147483647 h 774"/>
              <a:gd name="T4" fmla="*/ 2147483647 w 982"/>
              <a:gd name="T5" fmla="*/ 2147483647 h 774"/>
              <a:gd name="T6" fmla="*/ 2147483647 w 982"/>
              <a:gd name="T7" fmla="*/ 2147483647 h 774"/>
              <a:gd name="T8" fmla="*/ 2147483647 w 982"/>
              <a:gd name="T9" fmla="*/ 2147483647 h 774"/>
              <a:gd name="T10" fmla="*/ 2147483647 w 982"/>
              <a:gd name="T11" fmla="*/ 2147483647 h 774"/>
              <a:gd name="T12" fmla="*/ 2147483647 w 982"/>
              <a:gd name="T13" fmla="*/ 2147483647 h 774"/>
              <a:gd name="T14" fmla="*/ 2147483647 w 982"/>
              <a:gd name="T15" fmla="*/ 2147483647 h 774"/>
              <a:gd name="T16" fmla="*/ 2147483647 w 982"/>
              <a:gd name="T17" fmla="*/ 2147483647 h 774"/>
              <a:gd name="T18" fmla="*/ 2147483647 w 982"/>
              <a:gd name="T19" fmla="*/ 2147483647 h 774"/>
              <a:gd name="T20" fmla="*/ 2147483647 w 982"/>
              <a:gd name="T21" fmla="*/ 2147483647 h 774"/>
              <a:gd name="T22" fmla="*/ 2147483647 w 982"/>
              <a:gd name="T23" fmla="*/ 2147483647 h 774"/>
              <a:gd name="T24" fmla="*/ 2147483647 w 982"/>
              <a:gd name="T25" fmla="*/ 2147483647 h 774"/>
              <a:gd name="T26" fmla="*/ 2147483647 w 982"/>
              <a:gd name="T27" fmla="*/ 2147483647 h 774"/>
              <a:gd name="T28" fmla="*/ 2147483647 w 982"/>
              <a:gd name="T29" fmla="*/ 2147483647 h 774"/>
              <a:gd name="T30" fmla="*/ 2147483647 w 982"/>
              <a:gd name="T31" fmla="*/ 2147483647 h 774"/>
              <a:gd name="T32" fmla="*/ 2147483647 w 982"/>
              <a:gd name="T33" fmla="*/ 2147483647 h 774"/>
              <a:gd name="T34" fmla="*/ 2147483647 w 982"/>
              <a:gd name="T35" fmla="*/ 2147483647 h 774"/>
              <a:gd name="T36" fmla="*/ 2147483647 w 982"/>
              <a:gd name="T37" fmla="*/ 2147483647 h 774"/>
              <a:gd name="T38" fmla="*/ 2147483647 w 982"/>
              <a:gd name="T39" fmla="*/ 2147483647 h 774"/>
              <a:gd name="T40" fmla="*/ 2147483647 w 982"/>
              <a:gd name="T41" fmla="*/ 2147483647 h 774"/>
              <a:gd name="T42" fmla="*/ 2147483647 w 982"/>
              <a:gd name="T43" fmla="*/ 2147483647 h 774"/>
              <a:gd name="T44" fmla="*/ 2147483647 w 982"/>
              <a:gd name="T45" fmla="*/ 2147483647 h 774"/>
              <a:gd name="T46" fmla="*/ 2147483647 w 982"/>
              <a:gd name="T47" fmla="*/ 2147483647 h 774"/>
              <a:gd name="T48" fmla="*/ 2147483647 w 982"/>
              <a:gd name="T49" fmla="*/ 2147483647 h 774"/>
              <a:gd name="T50" fmla="*/ 2147483647 w 982"/>
              <a:gd name="T51" fmla="*/ 2147483647 h 774"/>
              <a:gd name="T52" fmla="*/ 2147483647 w 982"/>
              <a:gd name="T53" fmla="*/ 0 h 774"/>
              <a:gd name="T54" fmla="*/ 2147483647 w 982"/>
              <a:gd name="T55" fmla="*/ 2147483647 h 774"/>
              <a:gd name="T56" fmla="*/ 2147483647 w 982"/>
              <a:gd name="T57" fmla="*/ 2147483647 h 774"/>
              <a:gd name="T58" fmla="*/ 2147483647 w 982"/>
              <a:gd name="T59" fmla="*/ 2147483647 h 774"/>
              <a:gd name="T60" fmla="*/ 2147483647 w 982"/>
              <a:gd name="T61" fmla="*/ 2147483647 h 774"/>
              <a:gd name="T62" fmla="*/ 2147483647 w 982"/>
              <a:gd name="T63" fmla="*/ 2147483647 h 774"/>
              <a:gd name="T64" fmla="*/ 2147483647 w 982"/>
              <a:gd name="T65" fmla="*/ 2147483647 h 774"/>
              <a:gd name="T66" fmla="*/ 2147483647 w 982"/>
              <a:gd name="T67" fmla="*/ 2147483647 h 774"/>
              <a:gd name="T68" fmla="*/ 2147483647 w 982"/>
              <a:gd name="T69" fmla="*/ 2147483647 h 774"/>
              <a:gd name="T70" fmla="*/ 2147483647 w 982"/>
              <a:gd name="T71" fmla="*/ 2147483647 h 774"/>
              <a:gd name="T72" fmla="*/ 2147483647 w 982"/>
              <a:gd name="T73" fmla="*/ 2147483647 h 774"/>
              <a:gd name="T74" fmla="*/ 2147483647 w 982"/>
              <a:gd name="T75" fmla="*/ 2147483647 h 774"/>
              <a:gd name="T76" fmla="*/ 2147483647 w 982"/>
              <a:gd name="T77" fmla="*/ 2147483647 h 774"/>
              <a:gd name="T78" fmla="*/ 2147483647 w 982"/>
              <a:gd name="T79" fmla="*/ 2147483647 h 774"/>
              <a:gd name="T80" fmla="*/ 2147483647 w 982"/>
              <a:gd name="T81" fmla="*/ 2147483647 h 774"/>
              <a:gd name="T82" fmla="*/ 2147483647 w 982"/>
              <a:gd name="T83" fmla="*/ 2147483647 h 774"/>
              <a:gd name="T84" fmla="*/ 2147483647 w 982"/>
              <a:gd name="T85" fmla="*/ 2147483647 h 774"/>
              <a:gd name="T86" fmla="*/ 2147483647 w 982"/>
              <a:gd name="T87" fmla="*/ 2147483647 h 774"/>
              <a:gd name="T88" fmla="*/ 2147483647 w 982"/>
              <a:gd name="T89" fmla="*/ 2147483647 h 774"/>
              <a:gd name="T90" fmla="*/ 2147483647 w 982"/>
              <a:gd name="T91" fmla="*/ 2147483647 h 774"/>
              <a:gd name="T92" fmla="*/ 2147483647 w 982"/>
              <a:gd name="T93" fmla="*/ 2147483647 h 774"/>
              <a:gd name="T94" fmla="*/ 2147483647 w 982"/>
              <a:gd name="T95" fmla="*/ 2147483647 h 774"/>
              <a:gd name="T96" fmla="*/ 2147483647 w 982"/>
              <a:gd name="T97" fmla="*/ 2147483647 h 774"/>
              <a:gd name="T98" fmla="*/ 2147483647 w 982"/>
              <a:gd name="T99" fmla="*/ 2147483647 h 774"/>
              <a:gd name="T100" fmla="*/ 2147483647 w 982"/>
              <a:gd name="T101" fmla="*/ 2147483647 h 774"/>
              <a:gd name="T102" fmla="*/ 2147483647 w 982"/>
              <a:gd name="T103" fmla="*/ 2147483647 h 774"/>
              <a:gd name="T104" fmla="*/ 0 w 982"/>
              <a:gd name="T105" fmla="*/ 2147483647 h 774"/>
              <a:gd name="T106" fmla="*/ 0 w 982"/>
              <a:gd name="T107" fmla="*/ 2147483647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" name="Freeform 2"/>
          <p:cNvSpPr>
            <a:spLocks/>
          </p:cNvSpPr>
          <p:nvPr/>
        </p:nvSpPr>
        <p:spPr bwMode="gray">
          <a:xfrm rot="1323233">
            <a:off x="5213059" y="1651280"/>
            <a:ext cx="1384300" cy="1020763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FFC000"/>
          </a:soli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uk-UA">
              <a:cs typeface="Arial" pitchFamily="34" charset="0"/>
            </a:endParaRPr>
          </a:p>
        </p:txBody>
      </p:sp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8" grpId="0" animBg="1"/>
      <p:bldP spid="9" grpId="0" animBg="1"/>
      <p:bldP spid="12" grpId="0" animBg="1"/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-3111" y="142561"/>
            <a:ext cx="1285852" cy="64323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lantUp">
              <a:avLst/>
            </a:prstTxWarp>
          </a:bodyPr>
          <a:lstStyle/>
          <a:p>
            <a:endParaRPr lang="ru-RU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0496" y="50004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Вкрай важливо зробити безболісним для дитини      перехід від однієї вікової сходинки до   наступної, максимально зблизити умови розвитку, виховання і навчання старших дошкільників і молодших школярів.</a:t>
            </a:r>
            <a:endParaRPr lang="ru-RU" sz="1400" dirty="0"/>
          </a:p>
        </p:txBody>
      </p:sp>
      <p:pic>
        <p:nvPicPr>
          <p:cNvPr id="3" name="Picture 3" descr="D:\Флешка 24.08.2017\ФОТО ДНЗ №3\IMG_2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8992" cy="252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Фото  історія ДНЗ\IMG_8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382" y="3500438"/>
            <a:ext cx="3643402" cy="302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 rot="493848">
            <a:off x="95860" y="144089"/>
            <a:ext cx="949807" cy="42976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7290"/>
              </a:avLst>
            </a:prstTxWarp>
          </a:bodyPr>
          <a:lstStyle/>
          <a:p>
            <a:r>
              <a:rPr lang="ru-RU" sz="3600" b="1" kern="10" dirty="0" smtClean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ЗОШ №3</a:t>
            </a:r>
            <a:endParaRPr lang="ru-RU" sz="3600" b="1" kern="10" dirty="0">
              <a:ln w="9525">
                <a:solidFill>
                  <a:srgbClr val="FFFF66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23" descr="http://teremok4.klasna.com/uploads/editor/485/69392/sitepage_12/malchik_s_devochkoy_stoya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5072082"/>
            <a:ext cx="2000232" cy="178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 descr="http://forum.materinstvo.ru/uploads/1275902648/post-142790-12759240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4286256"/>
            <a:ext cx="157638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Рисунок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3429000"/>
            <a:ext cx="13938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4" descr="http://img-fotki.yandex.ru/get/6409/27302857.593/0_9b8cb_5d29ad49_X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57290" y="2357430"/>
            <a:ext cx="1428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414" b="15132"/>
          <a:stretch>
            <a:fillRect/>
          </a:stretch>
        </p:blipFill>
        <p:spPr bwMode="auto">
          <a:xfrm>
            <a:off x="0" y="1214422"/>
            <a:ext cx="10985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 descr="C:\Users\DOTA\AppData\Local\Temp\Rar$DIa0.360\А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4857760"/>
            <a:ext cx="714380" cy="8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DOTA\Desktop\alfavit_detkam_tatka170361\Б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357826"/>
            <a:ext cx="787744" cy="95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0" descr="C:\Users\DOTA\Desktop\alfavit_detkam_tatka170361\В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786" y="5786454"/>
            <a:ext cx="72046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D:\Windows.old\Users\max\Documents\Грамоти рамки\алфавіт\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01024" y="928670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1" descr="C:\Users\DOTA\Desktop\alfavit_detkam_tatka170361\Д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8238" y="1428736"/>
            <a:ext cx="605762" cy="6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806720">
            <a:off x="8058113" y="3233505"/>
            <a:ext cx="969684" cy="625321"/>
          </a:xfrm>
          <a:prstGeom prst="rect">
            <a:avLst/>
          </a:prstGeom>
        </p:spPr>
        <p:txBody>
          <a:bodyPr wrap="none">
            <a:prstTxWarp prst="textSlantUp">
              <a:avLst>
                <a:gd name="adj" fmla="val 37068"/>
              </a:avLst>
            </a:prstTxWarp>
            <a:spAutoFit/>
          </a:bodyPr>
          <a:lstStyle/>
          <a:p>
            <a:r>
              <a:rPr lang="ru-RU" sz="3600" b="1" kern="10" dirty="0" smtClean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№3</a:t>
            </a:r>
            <a:endParaRPr lang="ru-RU" b="1" kern="1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9" name="Группа 21"/>
          <p:cNvGrpSpPr>
            <a:grpSpLocks/>
          </p:cNvGrpSpPr>
          <p:nvPr/>
        </p:nvGrpSpPr>
        <p:grpSpPr bwMode="auto">
          <a:xfrm>
            <a:off x="5000628" y="6328501"/>
            <a:ext cx="4286248" cy="1058998"/>
            <a:chOff x="1763688" y="2544966"/>
            <a:chExt cx="7434569" cy="1733614"/>
          </a:xfrm>
        </p:grpSpPr>
        <p:pic>
          <p:nvPicPr>
            <p:cNvPr id="20" name="Picture 2" descr="\\Solnce\D\ДОКУМЕНТАЦИЯ\ПРЕЗЕНТАЦІЇ\шаблоны\анимация\спорт\мяч-3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885979" y="2544966"/>
              <a:ext cx="1312278" cy="1099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1763688" y="2708920"/>
              <a:ext cx="183951" cy="156966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endParaRPr lang="ru-RU" sz="96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 rot="8820192">
            <a:off x="1032529" y="870617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 rot="6856743">
            <a:off x="1271665" y="77748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 rot="13440425">
            <a:off x="-108753" y="630303"/>
            <a:ext cx="678481" cy="1766150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 rot="6397993">
            <a:off x="1247795" y="-144279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Picture 5" descr="G:\ФОТО  на ПРЕЗЕНТАЦІЮ\наступність\наступність\IMG_1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1876"/>
            <a:ext cx="2448000" cy="1836125"/>
          </a:xfrm>
          <a:prstGeom prst="rect">
            <a:avLst/>
          </a:prstGeom>
          <a:noFill/>
        </p:spPr>
      </p:pic>
      <p:pic>
        <p:nvPicPr>
          <p:cNvPr id="7" name="Picture 2" descr="G:\ФОТО  на ПРЕЗЕНТАЦІЮ\наступність\наступність\IMG_6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500438"/>
            <a:ext cx="2448000" cy="1836125"/>
          </a:xfrm>
          <a:prstGeom prst="rect">
            <a:avLst/>
          </a:prstGeom>
          <a:noFill/>
        </p:spPr>
      </p:pic>
      <p:pic>
        <p:nvPicPr>
          <p:cNvPr id="9" name="Picture 4" descr="D:\Фото ДНЗ\Відкритий урок ЗОШ №3\IMG_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3643306" y="1142984"/>
            <a:ext cx="2531301" cy="17859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928794" y="3000372"/>
            <a:ext cx="2677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СПІЛЬНІ  МЕТОДИЧНІ ОБ’ЄДНАННЯ</a:t>
            </a:r>
            <a:endParaRPr lang="ru-RU" sz="1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5572140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ЗНАЙОМСТВО ТА ВЗАЄМОДІЯ </a:t>
            </a:r>
          </a:p>
          <a:p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ДОШКІЛЬНЯТ З УЧИТЕЛЯМИ </a:t>
            </a:r>
            <a:endParaRPr lang="ru-RU" sz="1000" b="1" dirty="0">
              <a:solidFill>
                <a:srgbClr val="7030A0"/>
              </a:solidFill>
            </a:endParaRPr>
          </a:p>
        </p:txBody>
      </p:sp>
      <p:pic>
        <p:nvPicPr>
          <p:cNvPr id="12" name="Picture 2" descr="D:\15,07,2017\image-0-02-04-b92aeabb01cd39ec092821762a38794dcd897f639ee4a5a2172c038e4d7ef570-V.jpg"/>
          <p:cNvPicPr>
            <a:picLocks noChangeAspect="1" noChangeArrowheads="1"/>
          </p:cNvPicPr>
          <p:nvPr/>
        </p:nvPicPr>
        <p:blipFill>
          <a:blip r:embed="rId6"/>
          <a:srcRect l="31035" t="15385" r="-2" b="26923"/>
          <a:stretch>
            <a:fillRect/>
          </a:stretch>
        </p:blipFill>
        <p:spPr bwMode="auto">
          <a:xfrm>
            <a:off x="6072198" y="3500438"/>
            <a:ext cx="2237438" cy="1928825"/>
          </a:xfrm>
          <a:prstGeom prst="rect">
            <a:avLst/>
          </a:prstGeom>
          <a:noFill/>
        </p:spPr>
      </p:pic>
      <p:pic>
        <p:nvPicPr>
          <p:cNvPr id="13" name="Picture 2" descr="G:\ФОТО на презентацію\IMG_39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214422"/>
            <a:ext cx="2286016" cy="171433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86446" y="3000372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ПРОВЕДЕННЯ АНКЕТУВАННЯ  </a:t>
            </a:r>
          </a:p>
          <a:p>
            <a:pPr algn="ctr"/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ШКІЛЬНИМ  ПСИХОЛОГОМ ДЛЯ БАТЬКІВ</a:t>
            </a:r>
            <a:endParaRPr lang="ru-RU" sz="1000" dirty="0">
              <a:solidFill>
                <a:srgbClr val="7030A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5357826"/>
            <a:ext cx="65722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ВІДКРИТІ ПОКАЗИ ОСВІТНЬОЇ ДІЯЛЬНОСТІ  В ДНЗ І</a:t>
            </a:r>
            <a:r>
              <a:rPr lang="ru-RU" sz="1000" b="1" dirty="0" smtClean="0">
                <a:solidFill>
                  <a:srgbClr val="7030A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ВІДКРИТИХ УРОКІВ У ШКОЛІ</a:t>
            </a:r>
            <a:endParaRPr lang="ru-RU" sz="1000" b="1" dirty="0" smtClean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 rot="13706017">
            <a:off x="-464379" y="1199330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 rot="33764604">
            <a:off x="358896" y="1676358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 rot="8820192">
            <a:off x="1203290" y="1257274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 rot="6856743">
            <a:off x="1551746" y="119774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 rot="9220045">
            <a:off x="987390" y="1462062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6397993">
            <a:off x="1968465" y="658786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0098" y="-285776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 rot="1437435">
            <a:off x="-176248" y="406374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3" descr="D:\Фото ДНЗ\Від занят Набока наступність 2016\IMG_57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1142984"/>
            <a:ext cx="2448000" cy="183591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143240" y="642918"/>
            <a:ext cx="445186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СПІЛЬНА ДІЯЛЬНІСТЬ ДНЗ </a:t>
            </a:r>
            <a:r>
              <a:rPr lang="uk-UA" sz="1600" b="1" dirty="0" smtClean="0">
                <a:solidFill>
                  <a:srgbClr val="FF0000"/>
                </a:solidFill>
              </a:rPr>
              <a:t> </a:t>
            </a:r>
            <a:r>
              <a:rPr lang="uk-UA" sz="1600" b="1" dirty="0" smtClean="0">
                <a:solidFill>
                  <a:srgbClr val="FF0000"/>
                </a:solidFill>
              </a:rPr>
              <a:t>ТА ШКОЛИ 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AutoShape 11"/>
          <p:cNvSpPr>
            <a:spLocks noChangeArrowheads="1"/>
          </p:cNvSpPr>
          <p:nvPr/>
        </p:nvSpPr>
        <p:spPr bwMode="auto">
          <a:xfrm rot="13706017">
            <a:off x="44242" y="1126779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 rot="33764604">
            <a:off x="716118" y="1533507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90" name="WordArt 18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5616575" cy="15843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" name="Picture 2" descr="http://dnz10-veselka.ucoz.ua/foto/prioritetni_naprjamki_modern_osvit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714356"/>
            <a:ext cx="7072362" cy="5143536"/>
          </a:xfrm>
          <a:prstGeom prst="rect">
            <a:avLst/>
          </a:prstGeom>
          <a:noFill/>
        </p:spPr>
      </p:pic>
      <p:sp>
        <p:nvSpPr>
          <p:cNvPr id="3087" name="AutoShape 15"/>
          <p:cNvSpPr>
            <a:spLocks noChangeArrowheads="1"/>
          </p:cNvSpPr>
          <p:nvPr/>
        </p:nvSpPr>
        <p:spPr bwMode="auto">
          <a:xfrm rot="9220045">
            <a:off x="1176303" y="1126849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6039457">
            <a:off x="1242355" y="853535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7957489">
            <a:off x="1245979" y="1206539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74" name="Picture 2" descr="j0239557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0"/>
            <a:ext cx="1962991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 rot="1437435">
            <a:off x="-84955" y="489739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3084" grpId="0" animBg="1"/>
      <p:bldP spid="3085" grpId="0" animBg="1"/>
      <p:bldP spid="3086" grpId="0" animBg="1"/>
      <p:bldP spid="3088" grpId="0" animBg="1"/>
      <p:bldP spid="3087" grpId="0" animBg="1"/>
      <p:bldP spid="12" grpId="0" animBg="1"/>
      <p:bldP spid="13" grpId="0" animBg="1"/>
      <p:bldP spid="30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6856743">
            <a:off x="771599" y="348855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857496"/>
            <a:ext cx="2911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СЕМІНАРИ ТА ПСИХОЛОГІЧНІ ТРЕНІНГИ З ПСИХОЛОГОМ ШКОЛИ</a:t>
            </a:r>
            <a:endParaRPr lang="ru-RU" sz="10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5357826"/>
            <a:ext cx="24032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ВІДВІДУВАННЯ  ШКІЛЬНИХ СВЯТ</a:t>
            </a:r>
            <a:endParaRPr lang="ru-RU" sz="10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0562" y="2857496"/>
            <a:ext cx="3497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ШКОЛЯРІВ У СВЯТКОВИХ РАНКАХ ТА РОЗВАГАХ ДИТЯЧОГО САДКА.</a:t>
            </a:r>
            <a:endParaRPr lang="ru-RU" sz="1000" b="1" dirty="0">
              <a:solidFill>
                <a:srgbClr val="7030A0"/>
              </a:solidFill>
            </a:endParaRPr>
          </a:p>
        </p:txBody>
      </p:sp>
      <p:pic>
        <p:nvPicPr>
          <p:cNvPr id="7" name="Picture 6" descr="D:\Фото\ДНЗ №3\выпускной школа 2013\DSCN4857.jpg"/>
          <p:cNvPicPr>
            <a:picLocks noChangeAspect="1" noChangeArrowheads="1"/>
          </p:cNvPicPr>
          <p:nvPr/>
        </p:nvPicPr>
        <p:blipFill>
          <a:blip r:embed="rId3" cstate="print"/>
          <a:srcRect l="12121"/>
          <a:stretch>
            <a:fillRect/>
          </a:stretch>
        </p:blipFill>
        <p:spPr bwMode="auto">
          <a:xfrm>
            <a:off x="3571868" y="3571876"/>
            <a:ext cx="2214578" cy="1694619"/>
          </a:xfrm>
          <a:prstGeom prst="rect">
            <a:avLst/>
          </a:prstGeom>
          <a:noFill/>
        </p:spPr>
      </p:pic>
      <p:pic>
        <p:nvPicPr>
          <p:cNvPr id="8" name="Picture 4" descr="G:\ФОТО на презентацію\IMG_2391.jpg"/>
          <p:cNvPicPr>
            <a:picLocks noChangeAspect="1" noChangeArrowheads="1"/>
          </p:cNvPicPr>
          <p:nvPr/>
        </p:nvPicPr>
        <p:blipFill>
          <a:blip r:embed="rId4" cstate="print"/>
          <a:srcRect l="6250" r="6247"/>
          <a:stretch>
            <a:fillRect/>
          </a:stretch>
        </p:blipFill>
        <p:spPr bwMode="auto">
          <a:xfrm>
            <a:off x="1071538" y="3571876"/>
            <a:ext cx="2143140" cy="1714512"/>
          </a:xfrm>
          <a:prstGeom prst="rect">
            <a:avLst/>
          </a:prstGeom>
          <a:noFill/>
        </p:spPr>
      </p:pic>
      <p:pic>
        <p:nvPicPr>
          <p:cNvPr id="9" name="Picture 5" descr="G:\ФОТО на презентацію\IMG_1970.jpg"/>
          <p:cNvPicPr>
            <a:picLocks noChangeAspect="1" noChangeArrowheads="1"/>
          </p:cNvPicPr>
          <p:nvPr/>
        </p:nvPicPr>
        <p:blipFill>
          <a:blip r:embed="rId5" cstate="print"/>
          <a:srcRect l="27216" t="13065" r="13128" b="27418"/>
          <a:stretch>
            <a:fillRect/>
          </a:stretch>
        </p:blipFill>
        <p:spPr bwMode="auto">
          <a:xfrm>
            <a:off x="6143636" y="3571876"/>
            <a:ext cx="2071702" cy="1714512"/>
          </a:xfrm>
          <a:prstGeom prst="rect">
            <a:avLst/>
          </a:prstGeom>
          <a:noFill/>
        </p:spPr>
      </p:pic>
      <p:pic>
        <p:nvPicPr>
          <p:cNvPr id="10" name="Picture 6" descr="G:\ФОТО на презентацію\IMG_2022.jpg"/>
          <p:cNvPicPr>
            <a:picLocks noChangeAspect="1" noChangeArrowheads="1"/>
          </p:cNvPicPr>
          <p:nvPr/>
        </p:nvPicPr>
        <p:blipFill>
          <a:blip r:embed="rId6" cstate="print"/>
          <a:srcRect l="45120" t="22003" r="5377" b="28230"/>
          <a:stretch>
            <a:fillRect/>
          </a:stretch>
        </p:blipFill>
        <p:spPr bwMode="auto">
          <a:xfrm>
            <a:off x="3643306" y="928670"/>
            <a:ext cx="2286016" cy="1723583"/>
          </a:xfrm>
          <a:prstGeom prst="rect">
            <a:avLst/>
          </a:prstGeom>
          <a:noFill/>
        </p:spPr>
      </p:pic>
      <p:pic>
        <p:nvPicPr>
          <p:cNvPr id="11" name="Picture 2" descr="D:\Фото\ДНЗ №3\1\IMG_24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857232"/>
            <a:ext cx="2500330" cy="1836124"/>
          </a:xfrm>
          <a:prstGeom prst="rect">
            <a:avLst/>
          </a:prstGeom>
          <a:noFill/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 rot="13706017">
            <a:off x="44242" y="1055340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 rot="15912222">
            <a:off x="-168276" y="1008233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8820192">
            <a:off x="1274728" y="1257274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6856743">
            <a:off x="1623184" y="119774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rot="11815992">
            <a:off x="546580" y="1512433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5063495">
            <a:off x="2236614" y="-71274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71536" y="-50009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WordArt 9"/>
          <p:cNvSpPr>
            <a:spLocks noChangeArrowheads="1" noChangeShapeType="1" noTextEdit="1"/>
          </p:cNvSpPr>
          <p:nvPr/>
        </p:nvSpPr>
        <p:spPr bwMode="auto">
          <a:xfrm rot="1437435">
            <a:off x="-104810" y="406374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3" descr="D:\Фото\ДНЗ №3\семінар - практикум 2012\IMG_558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928670"/>
            <a:ext cx="2397080" cy="1797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/>
          <p:cNvSpPr>
            <a:spLocks noChangeArrowheads="1"/>
          </p:cNvSpPr>
          <p:nvPr/>
        </p:nvSpPr>
        <p:spPr bwMode="auto">
          <a:xfrm rot="9220045">
            <a:off x="1176303" y="1126849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8820192">
            <a:off x="1389751" y="1156393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 rot="6856743">
            <a:off x="1700326" y="777508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4729215">
            <a:off x="2031818" y="-212479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 rot="12518621">
            <a:off x="-139487" y="1012921"/>
            <a:ext cx="347677" cy="1546007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 rot="33764604">
            <a:off x="430366" y="146207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2000264" cy="160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 rot="1437435">
            <a:off x="-156394" y="561178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5852" y="500042"/>
            <a:ext cx="7572428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lang="ru-RU" b="1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в практику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інноваційних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технологій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навчання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нашому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закладі</a:t>
            </a:r>
            <a:r>
              <a:rPr lang="ru-RU" b="1" dirty="0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B22222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16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endParaRPr lang="ru-RU" sz="1050" dirty="0" smtClean="0">
              <a:latin typeface="Georgia" pitchFamily="18" charset="0"/>
            </a:endParaRPr>
          </a:p>
          <a:p>
            <a:pPr marL="342900" lvl="0" indent="-342900" eaLnBrk="0" hangingPunct="0">
              <a:buAutoNum type="arabicPeriod"/>
            </a:pP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Включення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в план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закладу на 5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років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методичних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заходів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майстерності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інноваційними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eaLnBrk="0" hangingPunct="0">
              <a:buAutoNum type="arabicPeriod"/>
            </a:pPr>
            <a:endParaRPr lang="ru-RU" sz="1600" dirty="0" smtClean="0">
              <a:latin typeface="Arial" pitchFamily="34" charset="0"/>
            </a:endParaRPr>
          </a:p>
          <a:p>
            <a:pPr marL="273050" lvl="0" indent="-273050" eaLnBrk="0" hangingPunct="0"/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Надання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педагогам,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працюють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даними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технологіями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,   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конкретних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рекомендацій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щодо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принципів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hangingPunct="0"/>
            <a:endParaRPr lang="ru-RU" sz="1600" dirty="0" smtClean="0">
              <a:latin typeface="Arial" pitchFamily="34" charset="0"/>
            </a:endParaRPr>
          </a:p>
          <a:p>
            <a:pPr marL="273050" lvl="0" indent="-273050" eaLnBrk="0" hangingPunct="0"/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Розробка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діагностування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метою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виявлення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рівня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прояву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творчості</a:t>
            </a:r>
            <a:r>
              <a:rPr lang="uk-UA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hangingPunct="0"/>
            <a:endParaRPr lang="ru-RU" sz="1600" dirty="0" smtClean="0">
              <a:latin typeface="Arial" pitchFamily="34" charset="0"/>
            </a:endParaRPr>
          </a:p>
          <a:p>
            <a:pPr marL="273050" lvl="0" indent="-273050" eaLnBrk="0" hangingPunct="0"/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Адаптування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віку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адаптованих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елементів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самостійності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eaLnBrk="0" hangingPunct="0"/>
            <a:endParaRPr lang="ru-RU" sz="1600" dirty="0" smtClean="0">
              <a:latin typeface="Arial" pitchFamily="34" charset="0"/>
            </a:endParaRPr>
          </a:p>
          <a:p>
            <a:pPr marL="273050" lvl="0" indent="-273050" eaLnBrk="0" hangingPunct="0"/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банку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даних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розробки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занять,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ігор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розваг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посібників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тощо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eaLnBrk="0" hangingPunct="0"/>
            <a:endParaRPr lang="ru-RU" sz="1600" dirty="0" smtClean="0">
              <a:latin typeface="Arial" pitchFamily="34" charset="0"/>
            </a:endParaRPr>
          </a:p>
          <a:p>
            <a:pPr marL="273050" lvl="0" indent="-273050" eaLnBrk="0" hangingPunct="0"/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змінного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наочно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80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інформаційного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батьків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даним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технологіям</a:t>
            </a:r>
            <a:r>
              <a:rPr lang="ru-RU" sz="1600" b="1" dirty="0" smtClean="0">
                <a:solidFill>
                  <a:srgbClr val="008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3" grpId="0" animBg="1"/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Фото\ДНЗ №3\1\IMG_3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857628"/>
            <a:ext cx="2520000" cy="1890127"/>
          </a:xfrm>
          <a:prstGeom prst="rect">
            <a:avLst/>
          </a:prstGeom>
          <a:noFill/>
        </p:spPr>
      </p:pic>
      <p:pic>
        <p:nvPicPr>
          <p:cNvPr id="5" name="Picture 2" descr="F:\ФОТО на СТЕНД\Павловна\IMG_9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714488"/>
            <a:ext cx="2520000" cy="1889914"/>
          </a:xfrm>
          <a:prstGeom prst="rect">
            <a:avLst/>
          </a:prstGeom>
          <a:noFill/>
        </p:spPr>
      </p:pic>
      <p:pic>
        <p:nvPicPr>
          <p:cNvPr id="6" name="Picture 3" descr="F:\ФОТО на СТЕНД\Павловна\IMG_89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857628"/>
            <a:ext cx="2520000" cy="1889915"/>
          </a:xfrm>
          <a:prstGeom prst="rect">
            <a:avLst/>
          </a:prstGeom>
          <a:noFill/>
        </p:spPr>
      </p:pic>
      <p:pic>
        <p:nvPicPr>
          <p:cNvPr id="7" name="Picture 2" descr="F:\Інформація про ДНЗ №3      2016\IMG_58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714488"/>
            <a:ext cx="2520000" cy="1889914"/>
          </a:xfrm>
          <a:prstGeom prst="rect">
            <a:avLst/>
          </a:prstGeom>
          <a:noFill/>
        </p:spPr>
      </p:pic>
      <p:pic>
        <p:nvPicPr>
          <p:cNvPr id="8" name="Picture 2" descr="D:\Фото ДНЗ\Відкр зан ранній вік 2016\IMG_5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857628"/>
            <a:ext cx="2520000" cy="1889914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rot="13706017">
            <a:off x="-312949" y="769588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 rot="33764604">
            <a:off x="225390" y="1138208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8820192">
            <a:off x="1203290" y="757208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6856743">
            <a:off x="1551746" y="697677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 rot="9220045">
            <a:off x="987390" y="961996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6397993">
            <a:off x="2247958" y="-1379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0098" y="-714404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 rot="1437435">
            <a:off x="-176248" y="-93692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3" descr="D:\Фото\ДНЗ №3\1\IMG_37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1714488"/>
            <a:ext cx="2520000" cy="189012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428992" y="714356"/>
            <a:ext cx="4572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МЕТОДИКА ФІЗИЧНОГО ВИХОВАННЯ ДІТЕЙ М.М.ЄФИМЕНКА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Фото ДНЗ\Діти  Осінь 2016\IMG_8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929066"/>
            <a:ext cx="2444400" cy="1833217"/>
          </a:xfrm>
          <a:prstGeom prst="rect">
            <a:avLst/>
          </a:prstGeom>
          <a:noFill/>
        </p:spPr>
      </p:pic>
      <p:pic>
        <p:nvPicPr>
          <p:cNvPr id="3" name="Picture 4" descr="D:\Фото\ДНЗ №3\1\IMG_9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714488"/>
            <a:ext cx="2440800" cy="1830724"/>
          </a:xfrm>
          <a:prstGeom prst="rect">
            <a:avLst/>
          </a:prstGeom>
          <a:noFill/>
        </p:spPr>
      </p:pic>
      <p:pic>
        <p:nvPicPr>
          <p:cNvPr id="7" name="Picture 4" descr="D:\Фото ДНЗ\Діти зима 2016-2017\IMG_9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972" y="1714488"/>
            <a:ext cx="2476630" cy="1857388"/>
          </a:xfrm>
          <a:prstGeom prst="rect">
            <a:avLst/>
          </a:prstGeom>
          <a:noFill/>
        </p:spPr>
      </p:pic>
      <p:pic>
        <p:nvPicPr>
          <p:cNvPr id="9" name="Picture 3" descr="D:\Фото ДНЗ\Діти зима 2016-2017\IMG_9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857628"/>
            <a:ext cx="2530800" cy="1898014"/>
          </a:xfrm>
          <a:prstGeom prst="rect">
            <a:avLst/>
          </a:prstGeom>
          <a:noFill/>
        </p:spPr>
      </p:pic>
      <p:pic>
        <p:nvPicPr>
          <p:cNvPr id="14339" name="Picture 3" descr="G:\ФОТО на презентацію\IMG_59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000504"/>
            <a:ext cx="2357422" cy="1767987"/>
          </a:xfrm>
          <a:prstGeom prst="rect">
            <a:avLst/>
          </a:prstGeom>
          <a:noFill/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 rot="13706017">
            <a:off x="-143669" y="119821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8820192">
            <a:off x="1461188" y="122783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6856743">
            <a:off x="1771763" y="92038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 rot="12302891">
            <a:off x="159281" y="1203627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6397993">
            <a:off x="2105081" y="284373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28660" y="-285776"/>
            <a:ext cx="2288161" cy="18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098" name="Picture 2" descr="G:\ФОТО на презентацію\IMG_57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1857364"/>
            <a:ext cx="2357454" cy="176801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214678" y="714356"/>
            <a:ext cx="4572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РОЗВИТОК ЗВ’ЯЗНОГО МОВЛЕННЯ ЗА ТВОРАМИ В.О.СУХОМЛИНСЬКОГО</a:t>
            </a:r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ДНЗ\Театр в гостях 2017\IMG_0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071546"/>
            <a:ext cx="2543365" cy="1907438"/>
          </a:xfrm>
          <a:prstGeom prst="rect">
            <a:avLst/>
          </a:prstGeom>
          <a:noFill/>
        </p:spPr>
      </p:pic>
      <p:pic>
        <p:nvPicPr>
          <p:cNvPr id="3" name="Picture 3" descr="D:\Фото\ДНЗ №3\Мет. об. музичне 2012\IMG_5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929198"/>
            <a:ext cx="2381106" cy="1785950"/>
          </a:xfrm>
          <a:prstGeom prst="rect">
            <a:avLst/>
          </a:prstGeom>
          <a:noFill/>
        </p:spPr>
      </p:pic>
      <p:pic>
        <p:nvPicPr>
          <p:cNvPr id="4" name="Picture 4" descr="D:\Фото\ДНЗ №3\1\IMG_3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928934"/>
            <a:ext cx="2440800" cy="1830724"/>
          </a:xfrm>
          <a:prstGeom prst="rect">
            <a:avLst/>
          </a:prstGeom>
          <a:noFill/>
        </p:spPr>
      </p:pic>
      <p:pic>
        <p:nvPicPr>
          <p:cNvPr id="5" name="Picture 2" descr="G:\ФОТО  на ПРЕЗЕНТАЦІЮ\театралізована діяльність\IMG_7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3000372"/>
            <a:ext cx="2428892" cy="1821793"/>
          </a:xfrm>
          <a:prstGeom prst="rect">
            <a:avLst/>
          </a:prstGeom>
          <a:noFill/>
        </p:spPr>
      </p:pic>
      <p:pic>
        <p:nvPicPr>
          <p:cNvPr id="7" name="Picture 8" descr="D:\Фото ДНЗ\День захисту дітей 2016\IMG_63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714348" y="1071546"/>
            <a:ext cx="2357454" cy="1819368"/>
          </a:xfrm>
          <a:prstGeom prst="rect">
            <a:avLst/>
          </a:prstGeom>
          <a:noFill/>
        </p:spPr>
      </p:pic>
      <p:pic>
        <p:nvPicPr>
          <p:cNvPr id="8" name="Picture 3" descr="D:\Фото ДНЗ\Відкрите ясельна 2017\IMG_02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928934"/>
            <a:ext cx="2448111" cy="1836000"/>
          </a:xfrm>
          <a:prstGeom prst="rect">
            <a:avLst/>
          </a:prstGeom>
          <a:noFill/>
        </p:spPr>
      </p:pic>
      <p:pic>
        <p:nvPicPr>
          <p:cNvPr id="9" name="Picture 2" descr="G:\ФОТО  на ПРЕЗЕНТАЦІЮ\гуртки\IMG_42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4857760"/>
            <a:ext cx="2448000" cy="1836058"/>
          </a:xfrm>
          <a:prstGeom prst="rect">
            <a:avLst/>
          </a:prstGeom>
          <a:noFill/>
        </p:spPr>
      </p:pic>
      <p:pic>
        <p:nvPicPr>
          <p:cNvPr id="10242" name="Picture 2" descr="G:\ФОТО на презентацію\IMG_38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6" y="4857760"/>
            <a:ext cx="2428892" cy="1821727"/>
          </a:xfrm>
          <a:prstGeom prst="rect">
            <a:avLst/>
          </a:prstGeom>
          <a:noFill/>
        </p:spPr>
      </p:pic>
      <p:pic>
        <p:nvPicPr>
          <p:cNvPr id="10243" name="Picture 3" descr="G:\ФОТО на презентацію\IMG_2016.jpg"/>
          <p:cNvPicPr>
            <a:picLocks noChangeAspect="1" noChangeArrowheads="1"/>
          </p:cNvPicPr>
          <p:nvPr/>
        </p:nvPicPr>
        <p:blipFill>
          <a:blip r:embed="rId11" cstate="print"/>
          <a:srcRect l="56543" t="26832" b="26452"/>
          <a:stretch>
            <a:fillRect/>
          </a:stretch>
        </p:blipFill>
        <p:spPr bwMode="auto">
          <a:xfrm>
            <a:off x="3286116" y="1071546"/>
            <a:ext cx="2428892" cy="176548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42976" y="642918"/>
            <a:ext cx="764386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РОЗВИТОК ЗВ’ЯЗНОГО МОВЛЕННЯ ЗАСОБАМИ ТЕАТРАЛІЗОВАНОЇ ДІЯЛЬНОСТІ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11117430">
            <a:off x="41678" y="740614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 rot="5727081">
            <a:off x="1450414" y="-287693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 rot="12498548">
            <a:off x="-215899" y="579125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" name="Picture 8" descr="j0239557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214346" y="-142900"/>
            <a:ext cx="1428760" cy="114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 rot="1549186">
            <a:off x="-214346" y="428604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№3</a:t>
            </a:r>
            <a:endParaRPr lang="ru-RU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D:\Фото ДНЗ\Діти зима 2016-2017\IMG_9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714752"/>
            <a:ext cx="2500330" cy="1875162"/>
          </a:xfrm>
          <a:prstGeom prst="rect">
            <a:avLst/>
          </a:prstGeom>
          <a:noFill/>
        </p:spPr>
      </p:pic>
      <p:pic>
        <p:nvPicPr>
          <p:cNvPr id="3" name="Picture 2" descr="G:\ФОТО  на ПРЕЗЕНТАЦІЮ\образотворча діяльність\IMG_9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571612"/>
            <a:ext cx="2520000" cy="18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G:\ФОТО на презентацію\IMG_89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643050"/>
            <a:ext cx="2357454" cy="1768010"/>
          </a:xfrm>
          <a:prstGeom prst="rect">
            <a:avLst/>
          </a:prstGeom>
          <a:noFill/>
        </p:spPr>
      </p:pic>
      <p:pic>
        <p:nvPicPr>
          <p:cNvPr id="5123" name="Picture 3" descr="G:\ФОТО на презентацію\IMG_8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14752"/>
            <a:ext cx="2476630" cy="1857388"/>
          </a:xfrm>
          <a:prstGeom prst="rect">
            <a:avLst/>
          </a:prstGeom>
          <a:noFill/>
        </p:spPr>
      </p:pic>
      <p:pic>
        <p:nvPicPr>
          <p:cNvPr id="5127" name="Picture 7" descr="G:\ФОТО на презентацію\IMG_63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714752"/>
            <a:ext cx="2563705" cy="1922909"/>
          </a:xfrm>
          <a:prstGeom prst="rect">
            <a:avLst/>
          </a:prstGeom>
          <a:noFill/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Picture 8" descr="j0239557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714356"/>
            <a:ext cx="4572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МЕТОДИКА РОЗВИТКУ ТВОРЧИХ ЗДІБНОСТЕЙ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НА ЗАНЯТТЯХ З </a:t>
            </a:r>
            <a:r>
              <a:rPr lang="ru-RU" sz="1400" b="1" dirty="0" smtClean="0">
                <a:solidFill>
                  <a:srgbClr val="C00000"/>
                </a:solidFill>
              </a:rPr>
              <a:t>МАЛЮВАННЯ</a:t>
            </a:r>
            <a:endParaRPr lang="ru-RU" sz="14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4786314" y="571480"/>
            <a:ext cx="3786214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Завдання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можливості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розвивального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середовища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Об’єднувати дітей у </a:t>
            </a:r>
            <a:r>
              <a:rPr kumimoji="0" lang="uk-UA" sz="1000" b="0" i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підгруппи</a:t>
            </a:r>
            <a:r>
              <a:rPr kumimoji="0" lang="uk-UA" sz="10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 інтересами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Здійснювати виховання і навчання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Заохочувати дітей до досліджень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Забезпечувати гармонійні відносини між дитиною і навколишнім світом</a:t>
            </a:r>
            <a:endParaRPr kumimoji="0" lang="uk-UA" sz="1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0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Сприяти розвитку світосприйняття </a:t>
            </a:r>
          </a:p>
        </p:txBody>
      </p:sp>
      <p:pic>
        <p:nvPicPr>
          <p:cNvPr id="17" name="Picture 3" descr="D:\Фото ДНЗ\Діти зима 2016-2017\IMG_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929066"/>
            <a:ext cx="2520000" cy="18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G:\ФОТО  на ПРЕЗЕНТАЦІЮ\ДІТИ\Новая папка\IMG_3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000504"/>
            <a:ext cx="2462400" cy="1846859"/>
          </a:xfrm>
          <a:prstGeom prst="rect">
            <a:avLst/>
          </a:prstGeom>
          <a:noFill/>
        </p:spPr>
      </p:pic>
      <p:pic>
        <p:nvPicPr>
          <p:cNvPr id="20" name="Picture 2" descr="F:\ФОТО на СТЕНД\Павловна\IMG_8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000240"/>
            <a:ext cx="2440800" cy="1830517"/>
          </a:xfrm>
          <a:prstGeom prst="rect">
            <a:avLst/>
          </a:prstGeom>
          <a:noFill/>
        </p:spPr>
      </p:pic>
      <p:pic>
        <p:nvPicPr>
          <p:cNvPr id="21" name="Picture 2" descr="D:\Фото ДНЗ\Осінь 2014\IMG_0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000504"/>
            <a:ext cx="2448111" cy="1836000"/>
          </a:xfrm>
          <a:prstGeom prst="rect">
            <a:avLst/>
          </a:prstGeom>
          <a:noFill/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 rot="13706017">
            <a:off x="-143668" y="1126779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 rot="33764604">
            <a:off x="358927" y="1462069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8820192">
            <a:off x="1417604" y="1257274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 rot="6856743">
            <a:off x="1766060" y="119774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9220045">
            <a:off x="1033427" y="1055412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4650948">
            <a:off x="1961494" y="161355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WordArt 9"/>
          <p:cNvSpPr>
            <a:spLocks noChangeArrowheads="1" noChangeShapeType="1" noTextEdit="1"/>
          </p:cNvSpPr>
          <p:nvPr/>
        </p:nvSpPr>
        <p:spPr bwMode="auto">
          <a:xfrm rot="1437435">
            <a:off x="38066" y="406374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 descr="j0239557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85784" y="-285776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928926" y="714356"/>
            <a:ext cx="1357322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РОЗВИВАЛЬНЕ </a:t>
            </a:r>
          </a:p>
          <a:p>
            <a:pPr lvl="0" algn="ctr"/>
            <a:r>
              <a:rPr lang="ru-RU" sz="1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СЕРЕДОВИЩЕ </a:t>
            </a:r>
          </a:p>
          <a:p>
            <a:pPr lvl="0" algn="ctr"/>
            <a:r>
              <a:rPr lang="ru-RU" sz="14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ДНЗ  </a:t>
            </a:r>
            <a:endParaRPr lang="ru-RU" sz="14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5122" name="Picture 2" descr="G:\ФОТО на презентацію\IMG_44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1928802"/>
            <a:ext cx="2480614" cy="1860520"/>
          </a:xfrm>
          <a:prstGeom prst="rect">
            <a:avLst/>
          </a:prstGeom>
          <a:noFill/>
        </p:spPr>
      </p:pic>
      <p:sp>
        <p:nvSpPr>
          <p:cNvPr id="23" name="Правая фигурная скобка 22"/>
          <p:cNvSpPr/>
          <p:nvPr/>
        </p:nvSpPr>
        <p:spPr>
          <a:xfrm>
            <a:off x="4286248" y="642918"/>
            <a:ext cx="42862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Фото ДНЗ\МАЛЮКИ ЛІТО 2016\IMG_7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643182"/>
            <a:ext cx="2444400" cy="1833218"/>
          </a:xfrm>
          <a:prstGeom prst="rect">
            <a:avLst/>
          </a:prstGeom>
          <a:noFill/>
        </p:spPr>
      </p:pic>
      <p:pic>
        <p:nvPicPr>
          <p:cNvPr id="4" name="Picture 5" descr="D:\Фото ДНЗ\ДІТИ Весна 2017\IMG_1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643182"/>
            <a:ext cx="2448112" cy="1836000"/>
          </a:xfrm>
          <a:prstGeom prst="rect">
            <a:avLst/>
          </a:prstGeom>
          <a:noFill/>
        </p:spPr>
      </p:pic>
      <p:pic>
        <p:nvPicPr>
          <p:cNvPr id="6" name="Picture 4" descr="D:\Фото ДНЗ\ДІТИ Весна 2017\IMG_1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642918"/>
            <a:ext cx="2487600" cy="1865616"/>
          </a:xfrm>
          <a:prstGeom prst="rect">
            <a:avLst/>
          </a:prstGeom>
          <a:noFill/>
        </p:spPr>
      </p:pic>
      <p:pic>
        <p:nvPicPr>
          <p:cNvPr id="12" name="Picture 9" descr="D:\Фото ДНЗ\зима 2011-2012\IMG_44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643446"/>
            <a:ext cx="2444400" cy="1833425"/>
          </a:xfrm>
          <a:prstGeom prst="rect">
            <a:avLst/>
          </a:prstGeom>
          <a:noFill/>
        </p:spPr>
      </p:pic>
      <p:pic>
        <p:nvPicPr>
          <p:cNvPr id="14" name="Picture 3" descr="D:\Фото ДНЗ\ДІТИ Весна 2017\IMG_11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572008"/>
            <a:ext cx="2440800" cy="1830517"/>
          </a:xfrm>
          <a:prstGeom prst="rect">
            <a:avLst/>
          </a:prstGeom>
          <a:noFill/>
        </p:spPr>
      </p:pic>
      <p:pic>
        <p:nvPicPr>
          <p:cNvPr id="11266" name="Picture 2" descr="G:\ФОТО на презентацію\IMG_78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643446"/>
            <a:ext cx="2428892" cy="1821792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 rot="33764604">
            <a:off x="501804" y="1890697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8" descr="j0239557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267" name="Picture 3" descr="G:\ФОТО на презентацію\IMG_890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0430" y="642918"/>
            <a:ext cx="2418317" cy="1813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Фото ДНЗ\Технологічне обладнання\IMG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714884"/>
            <a:ext cx="2500330" cy="1875163"/>
          </a:xfrm>
          <a:prstGeom prst="rect">
            <a:avLst/>
          </a:prstGeom>
          <a:noFill/>
        </p:spPr>
      </p:pic>
      <p:pic>
        <p:nvPicPr>
          <p:cNvPr id="8" name="Picture 7" descr="D:\Фото ДНЗ\Осередки\IMG_1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714620"/>
            <a:ext cx="2448000" cy="1835917"/>
          </a:xfrm>
          <a:prstGeom prst="rect">
            <a:avLst/>
          </a:prstGeom>
          <a:noFill/>
        </p:spPr>
      </p:pic>
      <p:pic>
        <p:nvPicPr>
          <p:cNvPr id="9" name="Picture 8" descr="D:\Фото ДНЗ\Осередки\IMG_1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714884"/>
            <a:ext cx="2500330" cy="1875163"/>
          </a:xfrm>
          <a:prstGeom prst="rect">
            <a:avLst/>
          </a:prstGeom>
          <a:noFill/>
        </p:spPr>
      </p:pic>
      <p:pic>
        <p:nvPicPr>
          <p:cNvPr id="10" name="Picture 10" descr="D:\Фото ДНЗ\Осередки\IMG_16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714884"/>
            <a:ext cx="2448000" cy="1835917"/>
          </a:xfrm>
          <a:prstGeom prst="rect">
            <a:avLst/>
          </a:prstGeom>
          <a:noFill/>
        </p:spPr>
      </p:pic>
      <p:pic>
        <p:nvPicPr>
          <p:cNvPr id="15" name="Picture 8" descr="D:\Фото ДНЗ\Осередки\IMG_16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6286512" y="714356"/>
            <a:ext cx="2448000" cy="1835917"/>
          </a:xfrm>
          <a:prstGeom prst="rect">
            <a:avLst/>
          </a:prstGeom>
          <a:noFill/>
        </p:spPr>
      </p:pic>
      <p:pic>
        <p:nvPicPr>
          <p:cNvPr id="16" name="Picture 2" descr="D:\Фото ДНЗ\Осередки\IMG_15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2714620"/>
            <a:ext cx="2448000" cy="1835917"/>
          </a:xfrm>
          <a:prstGeom prst="rect">
            <a:avLst/>
          </a:prstGeom>
          <a:noFill/>
        </p:spPr>
      </p:pic>
      <p:pic>
        <p:nvPicPr>
          <p:cNvPr id="17" name="Picture 5" descr="D:\Фото ДНЗ\Осередки\IMG_15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800000" flipV="1">
            <a:off x="3643306" y="2714620"/>
            <a:ext cx="2448000" cy="1835917"/>
          </a:xfrm>
          <a:prstGeom prst="rect">
            <a:avLst/>
          </a:prstGeom>
          <a:noFill/>
        </p:spPr>
      </p:pic>
      <p:pic>
        <p:nvPicPr>
          <p:cNvPr id="18" name="Picture 7" descr="D:\Фото ДНЗ\Осередки\IMG_160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714356"/>
            <a:ext cx="2448000" cy="1835917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rot="13706017">
            <a:off x="-143669" y="626713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33764604">
            <a:off x="358928" y="962004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 rot="6856743">
            <a:off x="1271696" y="277442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 rot="11395184">
            <a:off x="584803" y="874346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 rot="5013189">
            <a:off x="1524157" y="-48868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2" name="Picture 8" descr="j0239557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553498" y="-214338"/>
            <a:ext cx="1717302" cy="137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3" name="WordArt 9"/>
          <p:cNvSpPr>
            <a:spLocks noChangeArrowheads="1" noChangeShapeType="1" noTextEdit="1"/>
          </p:cNvSpPr>
          <p:nvPr/>
        </p:nvSpPr>
        <p:spPr bwMode="auto">
          <a:xfrm rot="1437435">
            <a:off x="-299270" y="204012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2" descr="G:\ФОТО на презентацію\IMG_71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0100" y="714356"/>
            <a:ext cx="2500330" cy="1875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714744" y="785794"/>
            <a:ext cx="400052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</a:rPr>
              <a:t>РОБОТА З БАТЬКАМИ</a:t>
            </a:r>
          </a:p>
        </p:txBody>
      </p:sp>
      <p:pic>
        <p:nvPicPr>
          <p:cNvPr id="5" name="Picture 4" descr="D:\Фото ДНЗ\батьківські збори 2014\IMG_0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1071538" y="3500438"/>
            <a:ext cx="2430000" cy="1822417"/>
          </a:xfrm>
          <a:prstGeom prst="rect">
            <a:avLst/>
          </a:prstGeom>
          <a:noFill/>
        </p:spPr>
      </p:pic>
      <p:pic>
        <p:nvPicPr>
          <p:cNvPr id="6" name="Picture 5" descr="D:\Фото ДНЗ\Батьківські збори 2016Новая папка (2)\IMG_7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500438"/>
            <a:ext cx="2430000" cy="1822417"/>
          </a:xfrm>
          <a:prstGeom prst="rect">
            <a:avLst/>
          </a:prstGeom>
          <a:noFill/>
        </p:spPr>
      </p:pic>
      <p:pic>
        <p:nvPicPr>
          <p:cNvPr id="8" name="Picture 2" descr="D:\Фото ДНЗ\Батьківські збори\IMG_3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571612"/>
            <a:ext cx="2430000" cy="1822314"/>
          </a:xfrm>
          <a:prstGeom prst="rect">
            <a:avLst/>
          </a:prstGeom>
          <a:noFill/>
        </p:spPr>
      </p:pic>
      <p:pic>
        <p:nvPicPr>
          <p:cNvPr id="11" name="Picture 3" descr="D:\Фото ДНЗ\Батьківські збори\DSCN59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571612"/>
            <a:ext cx="2430000" cy="1822706"/>
          </a:xfrm>
          <a:prstGeom prst="rect">
            <a:avLst/>
          </a:prstGeom>
          <a:noFill/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 rot="13706017">
            <a:off x="-143669" y="912465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33764604">
            <a:off x="433445" y="1120984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8820192">
            <a:off x="1411345" y="739984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6856743">
            <a:off x="1759801" y="680453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 rot="10356703">
            <a:off x="902902" y="1229833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6397993">
            <a:off x="2176520" y="141496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8" descr="j0239557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00098" y="-428652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8" name="WordArt 9"/>
          <p:cNvSpPr>
            <a:spLocks noChangeArrowheads="1" noChangeShapeType="1" noTextEdit="1"/>
          </p:cNvSpPr>
          <p:nvPr/>
        </p:nvSpPr>
        <p:spPr bwMode="auto">
          <a:xfrm rot="1437435">
            <a:off x="-299270" y="204012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47" name="Picture 3" descr="G:\ФОТО на презентацію\IMG_12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3500438"/>
            <a:ext cx="2428892" cy="1821587"/>
          </a:xfrm>
          <a:prstGeom prst="rect">
            <a:avLst/>
          </a:prstGeom>
          <a:noFill/>
        </p:spPr>
      </p:pic>
      <p:pic>
        <p:nvPicPr>
          <p:cNvPr id="7" name="Picture 3" descr="D:\Фото ДНЗ\Робота з батьками 2017(2)\IMG_12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1571612"/>
            <a:ext cx="2430000" cy="1822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 rot="13706017">
            <a:off x="115679" y="1055341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 rot="33764604">
            <a:off x="787555" y="1390631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8820192">
            <a:off x="1461189" y="1299268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 rot="6856743">
            <a:off x="1771763" y="1134697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 rot="9220045">
            <a:off x="1390617" y="1341164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 rot="6397993">
            <a:off x="2247959" y="641564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4344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14290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6" name="WordArt 10"/>
          <p:cNvSpPr>
            <a:spLocks noChangeArrowheads="1" noChangeShapeType="1" noTextEdit="1"/>
          </p:cNvSpPr>
          <p:nvPr/>
        </p:nvSpPr>
        <p:spPr bwMode="auto">
          <a:xfrm>
            <a:off x="2160587" y="500042"/>
            <a:ext cx="6983413" cy="9286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14678" y="928670"/>
            <a:ext cx="478634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МЕТА</a:t>
            </a:r>
            <a:r>
              <a:rPr lang="uk-UA" b="1" dirty="0" smtClean="0">
                <a:latin typeface="Georgia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Georgia" pitchFamily="18" charset="0"/>
              </a:rPr>
              <a:t>ОСВІТНЬОЇ ДІЯЛЬНОСТІ ВІДПОВІДНО ДО КОНЦЕПЦІЇ НОВОЇ УКРАЇНСЬКОЇ ШКОЛИ</a:t>
            </a:r>
            <a:endParaRPr lang="ru-RU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28662" y="3714752"/>
            <a:ext cx="2928958" cy="17859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rgbClr val="FFFF00"/>
                </a:solidFill>
              </a:rPr>
              <a:t>«засвоєння знань</a:t>
            </a:r>
            <a:r>
              <a:rPr lang="uk-UA" sz="2400" b="1" i="1" dirty="0" smtClean="0">
                <a:solidFill>
                  <a:srgbClr val="FFFF00"/>
                </a:solidFill>
              </a:rPr>
              <a:t>»</a:t>
            </a:r>
            <a:endParaRPr lang="uk-UA" sz="2400" b="1" i="1" dirty="0">
              <a:solidFill>
                <a:srgbClr val="FFFF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357818" y="3643314"/>
            <a:ext cx="3024336" cy="175973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«</a:t>
            </a:r>
            <a:r>
              <a:rPr lang="uk-UA" sz="2400" b="1" i="1" dirty="0" smtClean="0">
                <a:solidFill>
                  <a:srgbClr val="FFFF00"/>
                </a:solidFill>
              </a:rPr>
              <a:t>розвиток </a:t>
            </a:r>
            <a:r>
              <a:rPr lang="uk-UA" sz="2400" b="1" i="1" dirty="0">
                <a:solidFill>
                  <a:srgbClr val="FFFF00"/>
                </a:solidFill>
              </a:rPr>
              <a:t>потенціалу вчення</a:t>
            </a:r>
            <a:r>
              <a:rPr lang="uk-UA" sz="2400" b="1" dirty="0" smtClean="0">
                <a:solidFill>
                  <a:srgbClr val="FFFF00"/>
                </a:solidFill>
              </a:rPr>
              <a:t>»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33" name="Выгнутая вверх стрелка 32"/>
          <p:cNvSpPr/>
          <p:nvPr/>
        </p:nvSpPr>
        <p:spPr>
          <a:xfrm>
            <a:off x="3786182" y="2500306"/>
            <a:ext cx="1800200" cy="1232696"/>
          </a:xfrm>
          <a:prstGeom prst="curved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  <p:bldP spid="14341" grpId="0" animBg="1"/>
      <p:bldP spid="14342" grpId="0" animBg="1"/>
      <p:bldP spid="14343" grpId="0" animBg="1"/>
      <p:bldP spid="143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:\Фото ДНЗ\8 Березня 2017\старша\IMG_0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5" y="4675638"/>
            <a:ext cx="2500331" cy="1875163"/>
          </a:xfrm>
          <a:prstGeom prst="rect">
            <a:avLst/>
          </a:prstGeom>
          <a:noFill/>
        </p:spPr>
      </p:pic>
      <p:pic>
        <p:nvPicPr>
          <p:cNvPr id="7" name="Picture 9" descr="D:\Фото ДНЗ\8 Березня 2017\середня\IMG_0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643446"/>
            <a:ext cx="2448000" cy="1835917"/>
          </a:xfrm>
          <a:prstGeom prst="rect">
            <a:avLst/>
          </a:prstGeom>
          <a:noFill/>
        </p:spPr>
      </p:pic>
      <p:pic>
        <p:nvPicPr>
          <p:cNvPr id="8" name="Picture 10" descr="D:\Фото ДНЗ\8 Березня 2017\молодша\IMG_06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643446"/>
            <a:ext cx="2448000" cy="1835917"/>
          </a:xfrm>
          <a:prstGeom prst="rect">
            <a:avLst/>
          </a:prstGeom>
          <a:noFill/>
        </p:spPr>
      </p:pic>
      <p:pic>
        <p:nvPicPr>
          <p:cNvPr id="12290" name="Picture 2" descr="G:\ФОТО на презентацію\IMG_7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643182"/>
            <a:ext cx="2428892" cy="1821586"/>
          </a:xfrm>
          <a:prstGeom prst="rect">
            <a:avLst/>
          </a:prstGeom>
          <a:noFill/>
        </p:spPr>
      </p:pic>
      <p:pic>
        <p:nvPicPr>
          <p:cNvPr id="12291" name="Picture 3" descr="G:\ФОТО на презентацію\IMG_2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2643182"/>
            <a:ext cx="2428892" cy="1821587"/>
          </a:xfrm>
          <a:prstGeom prst="rect">
            <a:avLst/>
          </a:prstGeom>
          <a:noFill/>
        </p:spPr>
      </p:pic>
      <p:pic>
        <p:nvPicPr>
          <p:cNvPr id="14" name="Picture 5" descr="D:\Фото ДНЗ\ФОТО НА СТЕНД (відкриття)\Батьки\IMG_23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571480"/>
            <a:ext cx="2448000" cy="1836058"/>
          </a:xfrm>
          <a:prstGeom prst="rect">
            <a:avLst/>
          </a:prstGeom>
          <a:noFill/>
        </p:spPr>
      </p:pic>
      <p:pic>
        <p:nvPicPr>
          <p:cNvPr id="15" name="Picture 7" descr="D:\Фото ДНЗ\ФОТО НА СТЕНД (відкриття)\Батьки\IMG_10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571480"/>
            <a:ext cx="2448000" cy="1835917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33764604">
            <a:off x="225390" y="1566836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8820192">
            <a:off x="1203290" y="1185836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 rot="6856743">
            <a:off x="1551746" y="1126305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 rot="9220045">
            <a:off x="987390" y="1390624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 rot="6397993">
            <a:off x="1968465" y="587348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" name="Picture 8" descr="j0239557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500098" y="-357214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3" name="Picture 4" descr="D:\Фото ДНЗ\ФОТО НА СТЕНД (відкриття)\Батьки\IMG_296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48" y="571480"/>
            <a:ext cx="2448000" cy="1836059"/>
          </a:xfrm>
          <a:prstGeom prst="rect">
            <a:avLst/>
          </a:prstGeom>
          <a:noFill/>
        </p:spPr>
      </p:pic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 rot="1437435">
            <a:off x="-176248" y="334936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2" descr="D:\Фото ДНЗ\ДНЗ 2014\IMG_33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4348" y="2643182"/>
            <a:ext cx="2430000" cy="1822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G:\ФОТО  на ПРЕЗЕНТАЦІЮ\виставки батьків\IMG_9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496"/>
            <a:ext cx="2304000" cy="1727922"/>
          </a:xfrm>
          <a:prstGeom prst="rect">
            <a:avLst/>
          </a:prstGeom>
          <a:noFill/>
        </p:spPr>
      </p:pic>
      <p:pic>
        <p:nvPicPr>
          <p:cNvPr id="4101" name="Picture 5" descr="G:\ФОТО на презентацію\DSC07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785794"/>
            <a:ext cx="2300182" cy="1725137"/>
          </a:xfrm>
          <a:prstGeom prst="rect">
            <a:avLst/>
          </a:prstGeom>
          <a:noFill/>
        </p:spPr>
      </p:pic>
      <p:pic>
        <p:nvPicPr>
          <p:cNvPr id="26" name="Picture 2" descr="G:\ФОТО  на ПРЕЗЕНТАЦІЮ\виставки батьків\DSCN7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786322"/>
            <a:ext cx="2304000" cy="1728196"/>
          </a:xfrm>
          <a:prstGeom prst="rect">
            <a:avLst/>
          </a:prstGeom>
          <a:noFill/>
        </p:spPr>
      </p:pic>
      <p:pic>
        <p:nvPicPr>
          <p:cNvPr id="27" name="Picture 3" descr="G:\ФОТО  на ПРЕЗЕНТАЦІЮ\виставки батьків\IMG_75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786058"/>
            <a:ext cx="2304000" cy="1728118"/>
          </a:xfrm>
          <a:prstGeom prst="rect">
            <a:avLst/>
          </a:prstGeom>
          <a:noFill/>
        </p:spPr>
      </p:pic>
      <p:pic>
        <p:nvPicPr>
          <p:cNvPr id="28" name="Picture 2" descr="G:\ФОТО на презентацію\IMG_04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2786058"/>
            <a:ext cx="2304000" cy="1727922"/>
          </a:xfrm>
          <a:prstGeom prst="rect">
            <a:avLst/>
          </a:prstGeom>
          <a:noFill/>
        </p:spPr>
      </p:pic>
      <p:pic>
        <p:nvPicPr>
          <p:cNvPr id="29" name="Picture 4" descr="G:\ФОТО на презентацію\IMG_94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4714884"/>
            <a:ext cx="2304000" cy="1727922"/>
          </a:xfrm>
          <a:prstGeom prst="rect">
            <a:avLst/>
          </a:prstGeom>
          <a:noFill/>
        </p:spPr>
      </p:pic>
      <p:pic>
        <p:nvPicPr>
          <p:cNvPr id="30" name="Picture 2" descr="D:\Фото ДНЗ\Свято ОСЕНІ 2014\IMG_01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662" y="4714884"/>
            <a:ext cx="2304000" cy="1727922"/>
          </a:xfrm>
          <a:prstGeom prst="rect">
            <a:avLst/>
          </a:prstGeom>
          <a:noFill/>
        </p:spPr>
      </p:pic>
      <p:pic>
        <p:nvPicPr>
          <p:cNvPr id="31" name="Picture 3" descr="D:\Фото ДНЗ\Новій рік 2016\Новий 2016 рік ст гр\DSC_01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785794"/>
            <a:ext cx="2304000" cy="1785174"/>
          </a:xfrm>
          <a:prstGeom prst="rect">
            <a:avLst/>
          </a:prstGeom>
          <a:noFill/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 rot="33764604">
            <a:off x="725488" y="1566836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8820192">
            <a:off x="1703388" y="1185836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6856743">
            <a:off x="2051844" y="1126305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 rot="9220045">
            <a:off x="1487488" y="1390624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6397993">
            <a:off x="2468563" y="587348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" name="Picture 8" descr="j0239557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357214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334936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85918" y="928670"/>
            <a:ext cx="5500726" cy="5429264"/>
            <a:chOff x="1997448" y="539146"/>
            <a:chExt cx="5715040" cy="5676926"/>
          </a:xfrm>
        </p:grpSpPr>
        <p:pic>
          <p:nvPicPr>
            <p:cNvPr id="3" name="Рисунок 6" descr="E:\мама\Новая папка (3)\SWScan00022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97448" y="539146"/>
              <a:ext cx="5715040" cy="5676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3071802" y="1435505"/>
              <a:ext cx="3571900" cy="16719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r>
                <a:rPr lang="uk-UA" sz="2800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uk-UA" sz="28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16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Шановні колеги!</a:t>
              </a:r>
            </a:p>
            <a:p>
              <a:pPr algn="ctr"/>
              <a:r>
                <a:rPr lang="uk-UA" sz="14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Хай буде щирою на добро та гідних вихованців Ваша доля. </a:t>
              </a:r>
            </a:p>
            <a:p>
              <a:pPr algn="ctr"/>
              <a:r>
                <a:rPr lang="uk-UA" sz="14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Щоб не згасла Віра, а Любов і Надія завжди поруч ходили! </a:t>
              </a:r>
              <a:endParaRPr lang="uk-UA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uk-UA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Бажаємо ВАМ:</a:t>
              </a:r>
              <a:endParaRPr lang="uk-UA" sz="1400" b="1" i="1" dirty="0">
                <a:solidFill>
                  <a:srgbClr val="C00000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785786" y="1857364"/>
            <a:ext cx="45719" cy="71438"/>
          </a:xfrm>
        </p:spPr>
        <p:txBody>
          <a:bodyPr/>
          <a:lstStyle/>
          <a:p>
            <a:pPr eaLnBrk="1" hangingPunct="1"/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 smtClean="0"/>
          </a:p>
        </p:txBody>
      </p:sp>
      <p:pic>
        <p:nvPicPr>
          <p:cNvPr id="13" name="Picture 2" descr="D:\Новая папка ЦО 1\детские рисунки\безопасность.jpg"/>
          <p:cNvPicPr>
            <a:picLocks noChangeAspect="1" noChangeArrowheads="1"/>
          </p:cNvPicPr>
          <p:nvPr/>
        </p:nvPicPr>
        <p:blipFill>
          <a:blip r:embed="rId3" cstate="print"/>
          <a:srcRect l="23423" t="4110"/>
          <a:stretch>
            <a:fillRect/>
          </a:stretch>
        </p:blipFill>
        <p:spPr bwMode="auto">
          <a:xfrm>
            <a:off x="4857752" y="3000372"/>
            <a:ext cx="2714644" cy="244850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28728" y="2357430"/>
            <a:ext cx="3571900" cy="2071702"/>
          </a:xfrm>
          <a:prstGeom prst="rect">
            <a:avLst/>
          </a:prstGeom>
        </p:spPr>
        <p:txBody>
          <a:bodyPr wrap="square">
            <a:prstTxWarp prst="textButton">
              <a:avLst/>
            </a:prstTxWarp>
            <a:spAutoFit/>
          </a:bodyPr>
          <a:lstStyle/>
          <a:p>
            <a:pPr algn="ctr"/>
            <a:r>
              <a:rPr lang="uk-UA" sz="4000" b="1" dirty="0" smtClean="0">
                <a:ln w="50800"/>
                <a:solidFill>
                  <a:srgbClr val="0070C0"/>
                </a:solidFill>
                <a:latin typeface="Georgia" pitchFamily="18" charset="0"/>
              </a:rPr>
              <a:t>ДЯКУЮ</a:t>
            </a:r>
          </a:p>
          <a:p>
            <a:pPr algn="ctr"/>
            <a:r>
              <a:rPr lang="uk-UA" sz="4000" b="1" dirty="0" smtClean="0">
                <a:ln w="50800"/>
                <a:solidFill>
                  <a:srgbClr val="0070C0"/>
                </a:solidFill>
                <a:latin typeface="Georgia" pitchFamily="18" charset="0"/>
              </a:rPr>
              <a:t> ЗА </a:t>
            </a:r>
          </a:p>
          <a:p>
            <a:pPr algn="ctr"/>
            <a:r>
              <a:rPr lang="uk-UA" sz="4000" b="1" dirty="0" smtClean="0">
                <a:ln w="50800"/>
                <a:solidFill>
                  <a:srgbClr val="0070C0"/>
                </a:solidFill>
                <a:latin typeface="Georgia" pitchFamily="18" charset="0"/>
              </a:rPr>
              <a:t>УВАГУ! </a:t>
            </a:r>
            <a:endParaRPr lang="ru-RU" sz="4000" dirty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oShape 6"/>
          <p:cNvSpPr>
            <a:spLocks noChangeArrowheads="1"/>
          </p:cNvSpPr>
          <p:nvPr/>
        </p:nvSpPr>
        <p:spPr bwMode="auto">
          <a:xfrm rot="7737916">
            <a:off x="1936414" y="582946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0" name="AutoShape 2"/>
          <p:cNvSpPr>
            <a:spLocks noChangeArrowheads="1"/>
          </p:cNvSpPr>
          <p:nvPr/>
        </p:nvSpPr>
        <p:spPr bwMode="auto">
          <a:xfrm rot="13706017">
            <a:off x="187117" y="1341092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 rot="33764604">
            <a:off x="573242" y="1747821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 rot="7941421">
            <a:off x="1480053" y="1020101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 rot="6856743">
            <a:off x="1771763" y="106325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8595702">
            <a:off x="1516176" y="1352839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6397993">
            <a:off x="2247958" y="498686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6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60" y="-142901"/>
            <a:ext cx="2500330" cy="200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 rot="1437435">
            <a:off x="108304" y="503798"/>
            <a:ext cx="874782" cy="71905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00364" y="3357562"/>
            <a:ext cx="2857520" cy="3571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00232" y="4071942"/>
            <a:ext cx="5214974" cy="15716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857620" y="1571612"/>
            <a:ext cx="4700614" cy="1428760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500166" y="2214554"/>
            <a:ext cx="64087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45791" dir="2021404" algn="ctr" rotWithShape="0">
              <a:srgbClr val="B2B2B2">
                <a:alpha val="8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6" name="WordArt 14"/>
          <p:cNvSpPr>
            <a:spLocks noChangeArrowheads="1" noChangeShapeType="1" noTextEdit="1"/>
          </p:cNvSpPr>
          <p:nvPr/>
        </p:nvSpPr>
        <p:spPr bwMode="auto">
          <a:xfrm>
            <a:off x="5651500" y="2852738"/>
            <a:ext cx="3240088" cy="165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FF0066"/>
              </a:solidFill>
              <a:effectLst>
                <a:outerShdw dist="107763" dir="18900000" algn="ctr" rotWithShape="0">
                  <a:schemeClr val="tx1">
                    <a:alpha val="5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286116" y="714356"/>
            <a:ext cx="3409908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</a:rPr>
              <a:t>ПРИЗНАЧЕННЯ ОСВІТИ:</a:t>
            </a:r>
            <a:endParaRPr lang="ru-RU" b="1" dirty="0">
              <a:ln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786182" y="1785926"/>
            <a:ext cx="4786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i="1" dirty="0" smtClean="0">
                <a:solidFill>
                  <a:srgbClr val="002060"/>
                </a:solidFill>
              </a:rPr>
              <a:t>Навчити дитину знайти своє місце, свою нішу в культурі, оформити свій </a:t>
            </a:r>
            <a:r>
              <a:rPr lang="uk-UA" i="1" dirty="0" err="1" smtClean="0">
                <a:solidFill>
                  <a:srgbClr val="002060"/>
                </a:solidFill>
              </a:rPr>
              <a:t>субкультурний</a:t>
            </a:r>
            <a:r>
              <a:rPr lang="uk-UA" i="1" dirty="0" smtClean="0">
                <a:solidFill>
                  <a:srgbClr val="002060"/>
                </a:solidFill>
              </a:rPr>
              <a:t> простір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000364" y="3357562"/>
            <a:ext cx="3000396" cy="3693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</a:rPr>
              <a:t>ДИТИНОЦЕНТРИЗМ</a:t>
            </a:r>
            <a:r>
              <a:rPr lang="en-US" b="1" dirty="0" smtClean="0">
                <a:ln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</a:rPr>
              <a:t> -</a:t>
            </a:r>
            <a:endParaRPr lang="ru-RU" b="1" dirty="0" smtClean="0">
              <a:ln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Georgia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71670" y="4286256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i="1" dirty="0" smtClean="0">
                <a:solidFill>
                  <a:srgbClr val="002060"/>
                </a:solidFill>
              </a:rPr>
              <a:t>розуміння того, що кожна дитина неповторна, наділена від природи унікальними здібностями,  талантами і можливостями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41" name="Молния 40"/>
          <p:cNvSpPr/>
          <p:nvPr/>
        </p:nvSpPr>
        <p:spPr>
          <a:xfrm>
            <a:off x="6643702" y="1071546"/>
            <a:ext cx="428628" cy="428628"/>
          </a:xfrm>
          <a:prstGeom prst="lightningBol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Молния 41"/>
          <p:cNvSpPr/>
          <p:nvPr/>
        </p:nvSpPr>
        <p:spPr>
          <a:xfrm>
            <a:off x="5929322" y="3571876"/>
            <a:ext cx="428628" cy="42862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7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8" name="Picture 2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 rot="1437435">
            <a:off x="-156394" y="204012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488" y="2643182"/>
            <a:ext cx="4857768" cy="25348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dirty="0" smtClean="0">
                <a:solidFill>
                  <a:srgbClr val="002060"/>
                </a:solidFill>
                <a:latin typeface="Georgia" pitchFamily="18" charset="0"/>
              </a:rPr>
              <a:t>ДОПОМОГТИ РОЗКРИТИ ТА РОЗВИНУТИ ЗДІБНОСТІ, ТАЛАНТИ І МОЖЛИВОСТІ НА ОСНОВІ ПАРТНЕРСТВА УСІХ УЧАСНИКІВ НАВЧАЛЬНО-ВИХОВНОГО ПРОЦЕСУ: ПЕДАГОГІВ, ДІТЕЙ І БАТЬКІВ</a:t>
            </a:r>
            <a:endParaRPr lang="uk-UA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57488" y="1214422"/>
            <a:ext cx="5163593" cy="369332"/>
          </a:xfrm>
          <a:prstGeom prst="rect">
            <a:avLst/>
          </a:prstGeom>
          <a:solidFill>
            <a:srgbClr val="ECE214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  <a:latin typeface="Georgia" pitchFamily="18" charset="0"/>
              </a:rPr>
              <a:t>МІСІЯ НОВОЇ УКРАЇНСЬКОЇ ШКОЛИ</a:t>
            </a: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endParaRPr lang="ru-RU" dirty="0"/>
          </a:p>
        </p:txBody>
      </p:sp>
      <p:sp>
        <p:nvSpPr>
          <p:cNvPr id="27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3" grpId="0" animBg="1"/>
      <p:bldP spid="25" grpId="0" animBg="1"/>
      <p:bldP spid="26" grpId="0" animBg="1"/>
      <p:bldP spid="28" grpId="0" animBg="1"/>
      <p:bldP spid="30" grpId="0" animBg="1"/>
      <p:bldP spid="92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488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489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929058" y="1643050"/>
            <a:ext cx="4786346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засідання педагогічної ради</a:t>
            </a:r>
            <a:r>
              <a:rPr kumimoji="0" lang="uk-UA" sz="14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-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семінари</a:t>
            </a:r>
          </a:p>
          <a:p>
            <a:pPr lvl="0">
              <a:buFontTx/>
              <a:buChar char="-"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семінари-практикуми</a:t>
            </a:r>
            <a:r>
              <a:rPr kumimoji="0" lang="uk-UA" sz="14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-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консультації</a:t>
            </a:r>
          </a:p>
          <a:p>
            <a:pPr lvl="0">
              <a:buFontTx/>
              <a:buChar char="-"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наради при завідувачеві</a:t>
            </a:r>
            <a:r>
              <a:rPr kumimoji="0" lang="uk-UA" sz="14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-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колективні перегляди</a:t>
            </a:r>
          </a:p>
          <a:p>
            <a:pPr lvl="0">
              <a:buFontTx/>
              <a:buChar char="-"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засідання творчої групи.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00298" y="785794"/>
            <a:ext cx="6072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ФОРМИ РОБОТИ </a:t>
            </a:r>
            <a:r>
              <a:rPr lang="uk-UA" sz="1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ЩОДО </a:t>
            </a:r>
            <a:r>
              <a:rPr lang="uk-UA" sz="1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ПІДВИЩЕННЯ ПРОФЕСІЙНОГО РІВНЯ ПЕДАГОГІВ </a:t>
            </a:r>
            <a:endParaRPr lang="ru-RU" sz="1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9" name="Picture 2" descr="G:\Наради Семінари\IMG_1371.jpg"/>
          <p:cNvPicPr>
            <a:picLocks noChangeAspect="1" noChangeArrowheads="1"/>
          </p:cNvPicPr>
          <p:nvPr/>
        </p:nvPicPr>
        <p:blipFill>
          <a:blip r:embed="rId4" cstate="print"/>
          <a:srcRect l="13212" r="10819"/>
          <a:stretch>
            <a:fillRect/>
          </a:stretch>
        </p:blipFill>
        <p:spPr bwMode="auto">
          <a:xfrm>
            <a:off x="2214546" y="1285860"/>
            <a:ext cx="1643074" cy="1889915"/>
          </a:xfrm>
          <a:prstGeom prst="rect">
            <a:avLst/>
          </a:prstGeom>
          <a:noFill/>
        </p:spPr>
      </p:pic>
      <p:pic>
        <p:nvPicPr>
          <p:cNvPr id="20" name="Picture 3" descr="G:\Наради Семінари\IMG_1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71876"/>
            <a:ext cx="2520000" cy="1889915"/>
          </a:xfrm>
          <a:prstGeom prst="rect">
            <a:avLst/>
          </a:prstGeom>
          <a:noFill/>
        </p:spPr>
      </p:pic>
      <p:pic>
        <p:nvPicPr>
          <p:cNvPr id="22" name="Picture 3" descr="D:\Фото ДНЗ\ПЕДРАДА грудень 2016\IMG_90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571876"/>
            <a:ext cx="2520000" cy="1889914"/>
          </a:xfrm>
          <a:prstGeom prst="rect">
            <a:avLst/>
          </a:prstGeom>
          <a:noFill/>
        </p:spPr>
      </p:pic>
      <p:pic>
        <p:nvPicPr>
          <p:cNvPr id="24" name="Picture 5" descr="D:\Фото ДНЗ\Наради педради\IMG_75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571876"/>
            <a:ext cx="2520000" cy="1889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7" grpId="0" animBg="1"/>
      <p:bldP spid="20485" grpId="0" animBg="1"/>
      <p:bldP spid="20486" grpId="0" animBg="1"/>
      <p:bldP spid="204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200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201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" name="Picture 5" descr="G:\Наради Семінари\IMG_1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928670"/>
            <a:ext cx="2520000" cy="1889915"/>
          </a:xfrm>
          <a:prstGeom prst="rect">
            <a:avLst/>
          </a:prstGeom>
          <a:noFill/>
        </p:spPr>
      </p:pic>
      <p:pic>
        <p:nvPicPr>
          <p:cNvPr id="19" name="Picture 4" descr="D:\Фото ДНЗ\ПЕДРАДА грудень 2016\IMG_9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429000"/>
            <a:ext cx="2520000" cy="1889914"/>
          </a:xfrm>
          <a:prstGeom prst="rect">
            <a:avLst/>
          </a:prstGeom>
          <a:noFill/>
        </p:spPr>
      </p:pic>
      <p:pic>
        <p:nvPicPr>
          <p:cNvPr id="20" name="Picture 5" descr="D:\Фото ДНЗ\ПЕДРАДА грудень 2016\IMG_9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429000"/>
            <a:ext cx="2520000" cy="1889914"/>
          </a:xfrm>
          <a:prstGeom prst="rect">
            <a:avLst/>
          </a:prstGeom>
          <a:noFill/>
        </p:spPr>
      </p:pic>
      <p:pic>
        <p:nvPicPr>
          <p:cNvPr id="21" name="Picture 2" descr="D:\Фото ДНЗ\Педрада  лютий 2017\IMG_09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429000"/>
            <a:ext cx="2520000" cy="1889914"/>
          </a:xfrm>
          <a:prstGeom prst="rect">
            <a:avLst/>
          </a:prstGeom>
          <a:noFill/>
        </p:spPr>
      </p:pic>
      <p:pic>
        <p:nvPicPr>
          <p:cNvPr id="22" name="Picture 2" descr="G:\Наради Семінари\IMG_12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928670"/>
            <a:ext cx="2520000" cy="1889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animBg="1"/>
      <p:bldP spid="8196" grpId="0" animBg="1"/>
      <p:bldP spid="8197" grpId="0" animBg="1"/>
      <p:bldP spid="8198" grpId="0" animBg="1"/>
      <p:bldP spid="8199" grpId="0" animBg="1"/>
      <p:bldP spid="82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464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214546" y="714356"/>
            <a:ext cx="63579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</a:rPr>
              <a:t>«У творчих педагогів – творчі діти,</a:t>
            </a:r>
            <a:endParaRPr lang="ru-RU" b="1" dirty="0" smtClean="0">
              <a:solidFill>
                <a:srgbClr val="FF0000"/>
              </a:solidFill>
              <a:latin typeface="Georgia" pitchFamily="18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</a:rPr>
              <a:t>       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</a:rPr>
              <a:t>  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</a:rPr>
              <a:t>Щасливі всі, і як тут не радіти»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eorgia" pitchFamily="18" charset="0"/>
            </a:endParaRPr>
          </a:p>
        </p:txBody>
      </p:sp>
      <p:pic>
        <p:nvPicPr>
          <p:cNvPr id="3074" name="Picture 2" descr="D:\Фото\ДНЗ №3\Мет. об. музичне 2012\IMG_5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9631" y="2000241"/>
            <a:ext cx="2571594" cy="1857387"/>
          </a:xfrm>
          <a:prstGeom prst="rect">
            <a:avLst/>
          </a:prstGeom>
          <a:noFill/>
        </p:spPr>
      </p:pic>
      <p:pic>
        <p:nvPicPr>
          <p:cNvPr id="16" name="Picture 3" descr="D:\Фото ДНЗ\Випускний 2010\IMG_0193.jpg"/>
          <p:cNvPicPr>
            <a:picLocks noChangeAspect="1" noChangeArrowheads="1"/>
          </p:cNvPicPr>
          <p:nvPr/>
        </p:nvPicPr>
        <p:blipFill>
          <a:blip r:embed="rId5" cstate="print"/>
          <a:srcRect t="11672" r="47472" b="6623"/>
          <a:stretch>
            <a:fillRect/>
          </a:stretch>
        </p:blipFill>
        <p:spPr bwMode="auto">
          <a:xfrm>
            <a:off x="7500958" y="4000504"/>
            <a:ext cx="1329866" cy="1785974"/>
          </a:xfrm>
          <a:prstGeom prst="rect">
            <a:avLst/>
          </a:prstGeom>
          <a:noFill/>
        </p:spPr>
      </p:pic>
      <p:pic>
        <p:nvPicPr>
          <p:cNvPr id="18" name="Picture 5" descr="D:\Фото ДНЗ\ВІДКРИТЕ заняття НАБОКА  лютий 2016\IMG_52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000240"/>
            <a:ext cx="2448000" cy="1835917"/>
          </a:xfrm>
          <a:prstGeom prst="rect">
            <a:avLst/>
          </a:prstGeom>
          <a:noFill/>
        </p:spPr>
      </p:pic>
      <p:pic>
        <p:nvPicPr>
          <p:cNvPr id="19" name="Picture 6" descr="D:\Фото ДНЗ\Новий рік 2017\Старша група\IMG_9464.jpg"/>
          <p:cNvPicPr>
            <a:picLocks noChangeAspect="1" noChangeArrowheads="1"/>
          </p:cNvPicPr>
          <p:nvPr/>
        </p:nvPicPr>
        <p:blipFill>
          <a:blip r:embed="rId7" cstate="print"/>
          <a:srcRect l="43773" t="27287" r="7497" b="10504"/>
          <a:stretch>
            <a:fillRect/>
          </a:stretch>
        </p:blipFill>
        <p:spPr bwMode="auto">
          <a:xfrm>
            <a:off x="428596" y="4000504"/>
            <a:ext cx="1857388" cy="1857388"/>
          </a:xfrm>
          <a:prstGeom prst="rect">
            <a:avLst/>
          </a:prstGeom>
          <a:noFill/>
        </p:spPr>
      </p:pic>
      <p:pic>
        <p:nvPicPr>
          <p:cNvPr id="20" name="Picture 2" descr="D:\Фото ДНЗ\Свято осені 2016\IMG_88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000504"/>
            <a:ext cx="2381374" cy="1785950"/>
          </a:xfrm>
          <a:prstGeom prst="rect">
            <a:avLst/>
          </a:prstGeom>
          <a:noFill/>
        </p:spPr>
      </p:pic>
      <p:pic>
        <p:nvPicPr>
          <p:cNvPr id="21" name="Picture 2" descr="D:\Фото ДНЗ\Відкрите заняття 2010\IMG_75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2000240"/>
            <a:ext cx="2430000" cy="1822623"/>
          </a:xfrm>
          <a:prstGeom prst="rect">
            <a:avLst/>
          </a:prstGeom>
          <a:noFill/>
        </p:spPr>
      </p:pic>
      <p:pic>
        <p:nvPicPr>
          <p:cNvPr id="25" name="Picture 3" descr="D:\Фото\ДНЗ №3\1\IMG_71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28860" y="4000504"/>
            <a:ext cx="2501438" cy="1822625"/>
          </a:xfrm>
          <a:prstGeom prst="rect">
            <a:avLst/>
          </a:prstGeom>
          <a:noFill/>
        </p:spPr>
      </p:pic>
      <p:pic>
        <p:nvPicPr>
          <p:cNvPr id="3077" name="Picture 5" descr="G:\ФОТО на презентацію\DSC0698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500042"/>
            <a:ext cx="1857388" cy="13930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  <p:bldP spid="19460" grpId="0" animBg="1"/>
      <p:bldP spid="19461" grpId="0" animBg="1"/>
      <p:bldP spid="19462" grpId="0" animBg="1"/>
      <p:bldP spid="19463" grpId="0" animBg="1"/>
      <p:bldP spid="194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13706017">
            <a:off x="35719" y="1485106"/>
            <a:ext cx="287338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 rot="33764604">
            <a:off x="725488" y="1924050"/>
            <a:ext cx="336550" cy="8159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2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 rot="8820192">
            <a:off x="1703388" y="1543050"/>
            <a:ext cx="433387" cy="1296988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6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 rot="6856743">
            <a:off x="2051844" y="1483519"/>
            <a:ext cx="360363" cy="828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50000" kx="-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rot="9220045">
            <a:off x="1487488" y="1747838"/>
            <a:ext cx="358775" cy="184467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outerShdw sy="-50000" kx="2453608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6397993">
            <a:off x="2468563" y="944562"/>
            <a:ext cx="431800" cy="1584325"/>
          </a:xfrm>
          <a:prstGeom prst="triangle">
            <a:avLst>
              <a:gd name="adj" fmla="val 0"/>
            </a:avLst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 algn="ctr">
            <a:solidFill>
              <a:srgbClr val="000080"/>
            </a:solidFill>
            <a:miter lim="800000"/>
            <a:headEnd/>
            <a:tailEnd/>
          </a:ln>
          <a:effectLst>
            <a:prstShdw prst="shdw15">
              <a:srgbClr val="B2B2B2"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5608" name="Picture 8" descr="j023955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2555876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5609" name="WordArt 9"/>
          <p:cNvSpPr>
            <a:spLocks noChangeArrowheads="1" noChangeShapeType="1" noTextEdit="1"/>
          </p:cNvSpPr>
          <p:nvPr/>
        </p:nvSpPr>
        <p:spPr bwMode="auto">
          <a:xfrm rot="1437435">
            <a:off x="323850" y="692150"/>
            <a:ext cx="1193800" cy="890588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ДНЗ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№3</a:t>
            </a:r>
            <a:endParaRPr lang="ru-RU" sz="3600" b="1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107763" dir="13500000" algn="ctr" rotWithShape="0">
                  <a:srgbClr val="B2B2B2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5610" name="WordArt 10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6337300" cy="1628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sx="125000" sy="125000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8" descr="G:\ФОТО  на ПРЕЗЕНТАЦІЮ\ДІТИ\Новая папка\IMG_3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571480"/>
            <a:ext cx="2447922" cy="1836000"/>
          </a:xfrm>
          <a:prstGeom prst="rect">
            <a:avLst/>
          </a:prstGeom>
          <a:noFill/>
        </p:spPr>
      </p:pic>
      <p:pic>
        <p:nvPicPr>
          <p:cNvPr id="18" name="Picture 3" descr="G:\ПРАЦІВНИКИ 2017\IMG_1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572008"/>
            <a:ext cx="2448000" cy="1835917"/>
          </a:xfrm>
          <a:prstGeom prst="rect">
            <a:avLst/>
          </a:prstGeom>
          <a:noFill/>
        </p:spPr>
      </p:pic>
      <p:pic>
        <p:nvPicPr>
          <p:cNvPr id="19" name="Picture 4" descr="G:\ПРАЦІВНИКИ 2017\IMG_1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2571744"/>
            <a:ext cx="2448000" cy="1835917"/>
          </a:xfrm>
          <a:prstGeom prst="rect">
            <a:avLst/>
          </a:prstGeom>
          <a:noFill/>
        </p:spPr>
      </p:pic>
      <p:pic>
        <p:nvPicPr>
          <p:cNvPr id="22" name="Picture 2" descr="D:\Фото ДНЗ\Методобєднання 2009\IMG_66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71480"/>
            <a:ext cx="2448000" cy="1836124"/>
          </a:xfrm>
          <a:prstGeom prst="rect">
            <a:avLst/>
          </a:prstGeom>
          <a:noFill/>
        </p:spPr>
      </p:pic>
      <p:pic>
        <p:nvPicPr>
          <p:cNvPr id="23" name="Picture 2" descr="D:\Фото\ДНЗ №3\1\IMG_07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2571744"/>
            <a:ext cx="2448000" cy="1836125"/>
          </a:xfrm>
          <a:prstGeom prst="rect">
            <a:avLst/>
          </a:prstGeom>
          <a:noFill/>
        </p:spPr>
      </p:pic>
      <p:pic>
        <p:nvPicPr>
          <p:cNvPr id="24" name="Picture 2" descr="D:\Фото ДНЗ\ДІТИ Весна 2017\IMG_156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2571744"/>
            <a:ext cx="2448000" cy="1835917"/>
          </a:xfrm>
          <a:prstGeom prst="rect">
            <a:avLst/>
          </a:prstGeom>
          <a:noFill/>
        </p:spPr>
      </p:pic>
      <p:pic>
        <p:nvPicPr>
          <p:cNvPr id="25" name="Picture 3" descr="D:\Фото\ДНЗ №3\1\IMG_28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868" y="4572008"/>
            <a:ext cx="2357454" cy="1768211"/>
          </a:xfrm>
          <a:prstGeom prst="rect">
            <a:avLst/>
          </a:prstGeom>
          <a:noFill/>
        </p:spPr>
      </p:pic>
      <p:pic>
        <p:nvPicPr>
          <p:cNvPr id="1026" name="Picture 2" descr="G:\ФОТО на презентацію\IMG_98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8662" y="4572008"/>
            <a:ext cx="2428932" cy="171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04" grpId="0" animBg="1"/>
      <p:bldP spid="25605" grpId="0" animBg="1"/>
      <p:bldP spid="25606" grpId="0" animBg="1"/>
      <p:bldP spid="25607" grpId="0" animBg="1"/>
      <p:bldP spid="25609" grpId="0" animBg="1"/>
    </p:bldLst>
  </p:timing>
</p:sld>
</file>

<file path=ppt/theme/theme1.xml><?xml version="1.0" encoding="utf-8"?>
<a:theme xmlns:a="http://schemas.openxmlformats.org/drawingml/2006/main" name="10069046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5A867B"/>
        </a:dk2>
        <a:lt2>
          <a:srgbClr val="B7D760"/>
        </a:lt2>
        <a:accent1>
          <a:srgbClr val="F1F3CF"/>
        </a:accent1>
        <a:accent2>
          <a:srgbClr val="E9CC7A"/>
        </a:accent2>
        <a:accent3>
          <a:srgbClr val="FFFFFF"/>
        </a:accent3>
        <a:accent4>
          <a:srgbClr val="000000"/>
        </a:accent4>
        <a:accent5>
          <a:srgbClr val="F7F8E4"/>
        </a:accent5>
        <a:accent6>
          <a:srgbClr val="D3B96E"/>
        </a:accent6>
        <a:hlink>
          <a:srgbClr val="D1B4C8"/>
        </a:hlink>
        <a:folHlink>
          <a:srgbClr val="96C8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2402</TotalTime>
  <Words>1742</Words>
  <Application>Microsoft Office PowerPoint</Application>
  <PresentationFormat>Экран (4:3)</PresentationFormat>
  <Paragraphs>228</Paragraphs>
  <Slides>33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10069046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</vt:lpstr>
    </vt:vector>
  </TitlesOfParts>
  <Company>URTISI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236</cp:revision>
  <dcterms:created xsi:type="dcterms:W3CDTF">2011-08-18T13:52:20Z</dcterms:created>
  <dcterms:modified xsi:type="dcterms:W3CDTF">2017-08-29T11:38:40Z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TC100690461049</vt:lpwstr>
  </property>
</Properties>
</file>