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9675" cy="106441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538" y="-108"/>
      </p:cViewPr>
      <p:guideLst>
        <p:guide orient="horz" pos="3353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852" y="749808"/>
            <a:ext cx="5998464" cy="57911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089400" marR="495300" indent="0">
              <a:lnSpc>
                <a:spcPts val="1488"/>
              </a:lnSpc>
              <a:spcAft>
                <a:spcPts val="630"/>
              </a:spcAft>
            </a:pPr>
            <a:r>
              <a:rPr lang="uk" sz="1200">
                <a:latin typeface="Times New Roman"/>
              </a:rPr>
              <a:t>Додаток </a:t>
            </a:r>
            <a:r>
              <a:rPr lang="ru" sz="1200" cap="small">
                <a:latin typeface="Times New Roman"/>
              </a:rPr>
              <a:t>1 </a:t>
            </a:r>
            <a:r>
              <a:rPr lang="uk" sz="1200">
                <a:latin typeface="Times New Roman"/>
              </a:rPr>
              <a:t>до листа Мінрегіону від</a:t>
            </a:r>
            <a:r>
              <a:rPr lang="ru" sz="1200">
                <a:latin typeface="Times New Roman"/>
              </a:rPr>
              <a:t>__№ _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97168" y="3163829"/>
            <a:ext cx="384048" cy="10972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indent="0"/>
            <a:r>
              <a:rPr lang="ru" sz="800" cap="small">
                <a:latin typeface="Palatino Linotype"/>
              </a:rPr>
              <a:t>ИХ </a:t>
            </a:r>
            <a:r>
              <a:rPr lang="uk" sz="800">
                <a:latin typeface="Palatino Linotype"/>
              </a:rPr>
              <a:t>і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21552" y="3541781"/>
            <a:ext cx="365760" cy="10972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uk" sz="1100">
                <a:latin typeface="Times New Roman"/>
              </a:rPr>
              <a:t>мати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20852" y="1402081"/>
            <a:ext cx="5998464" cy="83088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 algn="just">
              <a:spcBef>
                <a:spcPts val="630"/>
              </a:spcBef>
              <a:spcAft>
                <a:spcPts val="1260"/>
              </a:spcAft>
            </a:pPr>
            <a:r>
              <a:rPr lang="uk" sz="1200" dirty="0">
                <a:latin typeface="Times New Roman"/>
              </a:rPr>
              <a:t>Рекомендації щодо створення освітнього середовища «Новий освітній простір»</a:t>
            </a:r>
          </a:p>
          <a:p>
            <a:pPr marL="685800" indent="-254000" algn="just"/>
            <a:r>
              <a:rPr lang="uk" sz="1100" dirty="0">
                <a:latin typeface="Times New Roman"/>
              </a:rPr>
              <a:t>Відбір загальноосвітнього навчального закладу</a:t>
            </a:r>
          </a:p>
          <a:p>
            <a:pPr marL="685800" indent="-254000" algn="just">
              <a:spcAft>
                <a:spcPts val="630"/>
              </a:spcAft>
            </a:pPr>
            <a:r>
              <a:rPr lang="ru" sz="1100" dirty="0">
                <a:latin typeface="Times New Roman"/>
              </a:rPr>
              <a:t>- </a:t>
            </a:r>
            <a:r>
              <a:rPr lang="uk" sz="1100" dirty="0">
                <a:latin typeface="Times New Roman"/>
              </a:rPr>
              <a:t>Будівля загальноосвітнього навчального закладу не повинна бути в аварійному</a:t>
            </a:r>
          </a:p>
          <a:p>
            <a:pPr marL="25400" indent="0" algn="just"/>
            <a:r>
              <a:rPr lang="uk" sz="1100" dirty="0">
                <a:latin typeface="Times New Roman"/>
              </a:rPr>
              <a:t>стані.</a:t>
            </a:r>
          </a:p>
          <a:p>
            <a:pPr marL="25400" marR="50800" indent="419100" algn="just">
              <a:lnSpc>
                <a:spcPts val="1536"/>
              </a:lnSpc>
            </a:pPr>
            <a:r>
              <a:rPr lang="ru" sz="1100" dirty="0">
                <a:latin typeface="Times New Roman"/>
              </a:rPr>
              <a:t>- </a:t>
            </a:r>
            <a:r>
              <a:rPr lang="uk" sz="1100" dirty="0">
                <a:latin typeface="Times New Roman"/>
              </a:rPr>
              <a:t>Земельна ділянка» на якій розташований загальноосвітній навчальний заклад повинна мати достатньо місця для облаштування функціональних зон: відпочин:су,</a:t>
            </a:r>
          </a:p>
          <a:p>
            <a:pPr marL="25400" indent="0" algn="just"/>
            <a:r>
              <a:rPr lang="uk" sz="1100" dirty="0">
                <a:latin typeface="Times New Roman"/>
              </a:rPr>
              <a:t>навчальних, навчально-дослідних, спортивних, тощо, І ^</a:t>
            </a:r>
          </a:p>
          <a:p>
            <a:pPr marL="685800" indent="-254000" algn="just">
              <a:lnSpc>
                <a:spcPts val="1560"/>
              </a:lnSpc>
            </a:pPr>
            <a:r>
              <a:rPr lang="ru" sz="1100" dirty="0">
                <a:latin typeface="Times New Roman"/>
              </a:rPr>
              <a:t>- </a:t>
            </a:r>
            <a:r>
              <a:rPr lang="uk" sz="1100" dirty="0">
                <a:latin typeface="Times New Roman"/>
              </a:rPr>
              <a:t>Після проведення будівельних робіт в загальноосвітньому навчальному заклакі:</a:t>
            </a:r>
          </a:p>
          <a:p>
            <a:pPr marL="25400" marR="50800" indent="0" algn="just">
              <a:lnSpc>
                <a:spcPts val="1560"/>
              </a:lnSpc>
            </a:pPr>
            <a:r>
              <a:rPr lang="ru" sz="1100" cap="small" dirty="0">
                <a:latin typeface="Times New Roman"/>
              </a:rPr>
              <a:t>- </a:t>
            </a:r>
            <a:r>
              <a:rPr lang="uk" sz="1100" dirty="0">
                <a:latin typeface="Times New Roman"/>
              </a:rPr>
              <a:t>бажано, щоб були вільні приміщення для облаштувань навчальні спеціалізованих кабінетів, лабораторій та ігрових та інших приміщень;</a:t>
            </a:r>
          </a:p>
          <a:p>
            <a:pPr marL="25400" marR="50800" indent="0" algn="just">
              <a:lnSpc>
                <a:spcPts val="1608"/>
              </a:lnSpc>
              <a:spcAft>
                <a:spcPts val="630"/>
              </a:spcAft>
            </a:pPr>
            <a:r>
              <a:rPr lang="ru" sz="1100" dirty="0">
                <a:latin typeface="Times New Roman"/>
              </a:rPr>
              <a:t>- </a:t>
            </a:r>
            <a:r>
              <a:rPr lang="uk" sz="1100" dirty="0">
                <a:latin typeface="Times New Roman"/>
              </a:rPr>
              <a:t>приміщення мають бути пристосовані для дітей з особливими потребами та високий потенціал енергозбереження, а також можливість підвищення енергоефектияності будівель школи до категорії </a:t>
            </a:r>
            <a:r>
              <a:rPr lang="en-US" sz="1100" dirty="0">
                <a:latin typeface="Times New Roman"/>
              </a:rPr>
              <a:t>C/D.</a:t>
            </a:r>
          </a:p>
          <a:p>
            <a:pPr marL="25400" marR="50800" indent="0" algn="just">
              <a:lnSpc>
                <a:spcPts val="1320"/>
              </a:lnSpc>
              <a:spcAft>
                <a:spcPts val="630"/>
              </a:spcAft>
            </a:pPr>
            <a:r>
              <a:rPr lang="uk" sz="1200" dirty="0">
                <a:latin typeface="Times New Roman"/>
              </a:rPr>
              <a:t>Створення нового освітнього простору має забезпечити доступність та комфортність сучасних умов навчання, розвитку та спілкування учасників навчального процесу</a:t>
            </a:r>
          </a:p>
          <a:p>
            <a:pPr marL="444500" indent="-190500"/>
            <a:r>
              <a:rPr lang="ru" sz="1200" cap="small" dirty="0">
                <a:latin typeface="Times New Roman"/>
              </a:rPr>
              <a:t>1. </a:t>
            </a:r>
            <a:r>
              <a:rPr lang="uk" sz="1200" dirty="0">
                <a:latin typeface="Times New Roman"/>
              </a:rPr>
              <a:t>р</a:t>
            </a:r>
            <a:r>
              <a:rPr lang="uk" sz="1200" cap="small" dirty="0">
                <a:latin typeface="Times New Roman"/>
              </a:rPr>
              <a:t>упппяшпУ ДО ЗОВНІШНЬОГО</a:t>
            </a:r>
            <a:r>
              <a:rPr lang="uk" sz="1200" dirty="0">
                <a:latin typeface="Times New Roman"/>
              </a:rPr>
              <a:t> ДИЗАЙНУ ШКОЛИ (Фотоматеріали </a:t>
            </a:r>
            <a:r>
              <a:rPr lang="ru" sz="1200" cap="small" dirty="0">
                <a:latin typeface="Times New Roman"/>
              </a:rPr>
              <a:t>1)</a:t>
            </a:r>
          </a:p>
          <a:p>
            <a:pPr marL="444500" indent="-190500"/>
            <a:r>
              <a:rPr lang="ru" sz="1100" cap="small" dirty="0">
                <a:latin typeface="Times New Roman"/>
              </a:rPr>
              <a:t>« </a:t>
            </a:r>
            <a:r>
              <a:rPr lang="uk" sz="1100" dirty="0">
                <a:latin typeface="Times New Roman"/>
              </a:rPr>
              <a:t>енергоефективні технології (утеплення фасаду будівлі}</a:t>
            </a:r>
          </a:p>
          <a:p>
            <a:pPr marL="444500" marR="50800" indent="-190500">
              <a:lnSpc>
                <a:spcPts val="1500"/>
              </a:lnSpc>
              <a:spcAft>
                <a:spcPts val="1260"/>
              </a:spcAft>
            </a:pPr>
            <a:r>
              <a:rPr lang="ru" sz="1100" dirty="0">
                <a:latin typeface="Times New Roman"/>
              </a:rPr>
              <a:t>• </a:t>
            </a:r>
            <a:r>
              <a:rPr lang="uk" sz="1100" dirty="0">
                <a:latin typeface="Times New Roman"/>
              </a:rPr>
              <a:t>яскравий дизайн у сучасній стилістиці </a:t>
            </a:r>
            <a:r>
              <a:rPr lang="ru" sz="1100" dirty="0">
                <a:latin typeface="Times New Roman"/>
              </a:rPr>
              <a:t>- </a:t>
            </a:r>
            <a:r>
              <a:rPr lang="uk" sz="1100" dirty="0">
                <a:latin typeface="Times New Roman"/>
              </a:rPr>
              <a:t>мурали, </a:t>
            </a:r>
            <a:r>
              <a:rPr lang="ru" sz="1100" dirty="0">
                <a:latin typeface="Times New Roman"/>
              </a:rPr>
              <a:t>3D </a:t>
            </a:r>
            <a:r>
              <a:rPr lang="uk" sz="1100" dirty="0">
                <a:latin typeface="Times New Roman"/>
              </a:rPr>
              <a:t>та тематичний дизгрв з максимальним використанням фасаду</a:t>
            </a:r>
          </a:p>
          <a:p>
            <a:pPr marL="444500" indent="-190500">
              <a:spcAft>
                <a:spcPts val="630"/>
              </a:spcAft>
            </a:pPr>
            <a:r>
              <a:rPr lang="ru" sz="1200" dirty="0">
                <a:latin typeface="Times New Roman"/>
              </a:rPr>
              <a:t>2. </a:t>
            </a:r>
            <a:r>
              <a:rPr lang="uk" sz="1200" cap="small" dirty="0">
                <a:latin typeface="Times New Roman"/>
              </a:rPr>
              <a:t>пропозиції Д</a:t>
            </a:r>
            <a:r>
              <a:rPr lang="uk" sz="1200" dirty="0">
                <a:latin typeface="Times New Roman"/>
              </a:rPr>
              <a:t>О ВНУТРІШНЬОГО ДИЗАЙНУ ШКОЛИ</a:t>
            </a:r>
          </a:p>
          <a:p>
            <a:pPr marL="25400" marR="50800" indent="0" algn="just">
              <a:lnSpc>
                <a:spcPts val="1296"/>
              </a:lnSpc>
              <a:spcAft>
                <a:spcPts val="630"/>
              </a:spcAft>
            </a:pPr>
            <a:r>
              <a:rPr lang="uk" sz="1100" dirty="0">
                <a:latin typeface="Times New Roman"/>
              </a:rPr>
              <a:t>Типовий перелік засобів навчання та обладнання навчального і загального призначеної для кабінетів природничо-математичних предметів загальноосвітніх навчальних закладів</a:t>
            </a:r>
          </a:p>
          <a:p>
            <a:pPr marL="444500" indent="-190500"/>
            <a:r>
              <a:rPr lang="uk" sz="1100" dirty="0">
                <a:latin typeface="Times New Roman"/>
              </a:rPr>
              <a:t>Класи та учбові приміщення (Фотоматеріали </a:t>
            </a:r>
            <a:r>
              <a:rPr lang="ru" sz="1100" dirty="0">
                <a:latin typeface="Times New Roman"/>
              </a:rPr>
              <a:t>2)</a:t>
            </a:r>
          </a:p>
          <a:p>
            <a:pPr marL="685800" marR="50800" indent="-254000">
              <a:lnSpc>
                <a:spcPts val="1320"/>
              </a:lnSpc>
            </a:pPr>
            <a:r>
              <a:rPr lang="ru" sz="1100" cap="small" dirty="0">
                <a:latin typeface="Times New Roman"/>
              </a:rPr>
              <a:t>« </a:t>
            </a:r>
            <a:r>
              <a:rPr lang="uk" sz="1100" dirty="0">
                <a:latin typeface="Times New Roman"/>
              </a:rPr>
              <a:t>сучасне оформлення класів з максимальним використанням стін у навчальному процесі (можливість писати </a:t>
            </a:r>
            <a:r>
              <a:rPr lang="ru" sz="1100" dirty="0">
                <a:latin typeface="Times New Roman"/>
              </a:rPr>
              <a:t>- </a:t>
            </a:r>
            <a:r>
              <a:rPr lang="uk" sz="1100" dirty="0">
                <a:latin typeface="Times New Roman"/>
              </a:rPr>
              <a:t>розміщення декількох дошок на стінах </a:t>
            </a:r>
            <a:r>
              <a:rPr lang="ru" sz="1100" cap="small" dirty="0">
                <a:latin typeface="Times New Roman"/>
              </a:rPr>
              <a:t>кллсу;</a:t>
            </a:r>
          </a:p>
          <a:p>
            <a:pPr marL="444500" indent="254000"/>
            <a:r>
              <a:rPr lang="uk" sz="1100" dirty="0">
                <a:latin typeface="Times New Roman"/>
              </a:rPr>
              <a:t>розміщувати засоби навчання)</a:t>
            </a:r>
          </a:p>
          <a:p>
            <a:pPr marL="25400" marR="50800" indent="0" algn="just">
              <a:lnSpc>
                <a:spcPts val="1392"/>
              </a:lnSpc>
            </a:pPr>
            <a:r>
              <a:rPr lang="ru" sz="1100" cap="small" dirty="0">
                <a:latin typeface="Times New Roman"/>
              </a:rPr>
              <a:t>■ </a:t>
            </a:r>
            <a:r>
              <a:rPr lang="uk" sz="1100" dirty="0">
                <a:latin typeface="Times New Roman"/>
              </a:rPr>
              <a:t>безпечні розетки та проводка для комп'ютерів, електронного робочого вчителя, мультимедійної дошки, проектора</a:t>
            </a:r>
          </a:p>
          <a:p>
            <a:pPr marL="25400" indent="0" algn="just">
              <a:spcAft>
                <a:spcPts val="210"/>
              </a:spcAft>
            </a:pPr>
            <a:r>
              <a:rPr lang="ru" sz="1100" dirty="0">
                <a:latin typeface="Times New Roman"/>
              </a:rPr>
              <a:t>■ </a:t>
            </a:r>
            <a:r>
              <a:rPr lang="uk" sz="1100" dirty="0">
                <a:latin typeface="Times New Roman"/>
              </a:rPr>
              <a:t>багатофункціональний учбовий простір (меблі-трансформери для різних</a:t>
            </a:r>
          </a:p>
          <a:p>
            <a:pPr marL="444500" indent="254000"/>
            <a:r>
              <a:rPr lang="uk" sz="1100" dirty="0">
                <a:latin typeface="Times New Roman"/>
              </a:rPr>
              <a:t>організації навчання) </a:t>
            </a:r>
            <a:r>
              <a:rPr lang="uk" sz="1100" b="1" cap="small" baseline="-25000" dirty="0">
                <a:latin typeface="Times New Roman"/>
              </a:rPr>
              <a:t>&gt;</a:t>
            </a:r>
            <a:r>
              <a:rPr lang="uk" sz="1100" dirty="0">
                <a:latin typeface="Times New Roman"/>
              </a:rPr>
              <a:t> </a:t>
            </a:r>
            <a:r>
              <a:rPr lang="ru" sz="1100" cap="small" dirty="0">
                <a:latin typeface="Times New Roman"/>
              </a:rPr>
              <a:t>,</a:t>
            </a:r>
          </a:p>
          <a:p>
            <a:pPr marL="685800" marR="50800" indent="-254000" algn="just">
              <a:lnSpc>
                <a:spcPts val="1332"/>
              </a:lnSpc>
              <a:spcAft>
                <a:spcPts val="630"/>
              </a:spcAft>
            </a:pPr>
            <a:r>
              <a:rPr lang="ru" sz="1100" dirty="0">
                <a:latin typeface="Times New Roman"/>
              </a:rPr>
              <a:t>■ </a:t>
            </a:r>
            <a:r>
              <a:rPr lang="uk" sz="1100" dirty="0">
                <a:latin typeface="Times New Roman"/>
              </a:rPr>
              <a:t>забезпечення сучасним навчальним обладнанням, засобами навчання, відповідно </a:t>
            </a:r>
            <a:r>
              <a:rPr lang="uk" sz="1100" cap="small" dirty="0">
                <a:latin typeface="Times New Roman"/>
              </a:rPr>
              <a:t>до Переліку</a:t>
            </a:r>
            <a:r>
              <a:rPr lang="uk" sz="1200" dirty="0">
                <a:latin typeface="Times New Roman"/>
              </a:rPr>
              <a:t> засобів навчання та обладнання навчального і загального призначення для кабінетів природиичо-математичних предметів загальноосвітніх навчальних закладів, затвердженого наказом МОН від </a:t>
            </a:r>
            <a:r>
              <a:rPr lang="ru" sz="1200" dirty="0">
                <a:latin typeface="Times New Roman"/>
              </a:rPr>
              <a:t>22.06.2016</a:t>
            </a:r>
            <a:r>
              <a:rPr lang="ru" sz="1100" cap="small" dirty="0">
                <a:latin typeface="Times New Roman"/>
              </a:rPr>
              <a:t> № 704</a:t>
            </a:r>
            <a:r>
              <a:rPr lang="ru" sz="1200" dirty="0">
                <a:latin typeface="Times New Roman"/>
              </a:rPr>
              <a:t> </a:t>
            </a:r>
            <a:r>
              <a:rPr lang="uk" sz="1200" dirty="0">
                <a:latin typeface="Times New Roman"/>
              </a:rPr>
              <a:t>(далі</a:t>
            </a:r>
            <a:r>
              <a:rPr lang="uk" sz="1100" dirty="0">
                <a:latin typeface="Times New Roman"/>
              </a:rPr>
              <a:t> </a:t>
            </a:r>
            <a:r>
              <a:rPr lang="ru" sz="1100" dirty="0">
                <a:latin typeface="Times New Roman"/>
              </a:rPr>
              <a:t>- </a:t>
            </a:r>
            <a:r>
              <a:rPr lang="uk" sz="1100" dirty="0">
                <a:latin typeface="Times New Roman"/>
              </a:rPr>
              <a:t>Перелік)</a:t>
            </a:r>
          </a:p>
          <a:p>
            <a:pPr marL="685800" indent="-254000" algn="just">
              <a:lnSpc>
                <a:spcPts val="1284"/>
              </a:lnSpc>
            </a:pPr>
            <a:r>
              <a:rPr lang="uk" sz="1100" cap="small" dirty="0">
                <a:latin typeface="Times New Roman"/>
              </a:rPr>
              <a:t>Холи</a:t>
            </a:r>
            <a:r>
              <a:rPr lang="ru" sz="1100" cap="small" dirty="0">
                <a:latin typeface="Times New Roman"/>
              </a:rPr>
              <a:t>, </a:t>
            </a:r>
            <a:r>
              <a:rPr lang="uk" sz="1100" dirty="0">
                <a:latin typeface="Times New Roman"/>
              </a:rPr>
              <a:t>коридори</a:t>
            </a:r>
            <a:r>
              <a:rPr lang="ru" sz="1100" cap="small" dirty="0">
                <a:latin typeface="Times New Roman"/>
              </a:rPr>
              <a:t>, </a:t>
            </a:r>
            <a:r>
              <a:rPr lang="uk" sz="1100" dirty="0">
                <a:latin typeface="Times New Roman"/>
              </a:rPr>
              <a:t>сходові клітини, зони загального використання (Фотоматеріал* </a:t>
            </a:r>
            <a:r>
              <a:rPr lang="ru" sz="1100" cap="small" dirty="0">
                <a:latin typeface="Times New Roman"/>
              </a:rPr>
              <a:t>3)</a:t>
            </a:r>
          </a:p>
          <a:p>
            <a:pPr marL="685800" marR="50800" indent="-254000">
              <a:lnSpc>
                <a:spcPts val="1284"/>
              </a:lnSpc>
            </a:pPr>
            <a:r>
              <a:rPr lang="ru" sz="1100" cap="small" dirty="0">
                <a:latin typeface="Times New Roman"/>
              </a:rPr>
              <a:t>■ </a:t>
            </a:r>
            <a:r>
              <a:rPr lang="uk" sz="1100" dirty="0">
                <a:latin typeface="Times New Roman"/>
              </a:rPr>
              <a:t>сучасні дизайнерські підходи та елементи дизайну </a:t>
            </a:r>
            <a:r>
              <a:rPr lang="ru" sz="1100" cap="small" dirty="0">
                <a:latin typeface="Times New Roman"/>
              </a:rPr>
              <a:t>- 3D, </a:t>
            </a:r>
            <a:r>
              <a:rPr lang="uk" sz="1100" dirty="0">
                <a:latin typeface="Times New Roman"/>
              </a:rPr>
              <a:t>перспектива, колористика, цікава для дітей тематика, що розвиває творче мислення, широкий</a:t>
            </a:r>
          </a:p>
          <a:p>
            <a:pPr marL="444500" marR="330200" indent="254000">
              <a:lnSpc>
                <a:spcPts val="1212"/>
              </a:lnSpc>
            </a:pPr>
            <a:r>
              <a:rPr lang="uk" sz="1100" dirty="0">
                <a:latin typeface="Times New Roman"/>
              </a:rPr>
              <a:t>світогляд та естетику </a:t>
            </a:r>
            <a:r>
              <a:rPr lang="ru" sz="1100" cap="small" dirty="0">
                <a:latin typeface="Times New Roman"/>
              </a:rPr>
              <a:t>» </a:t>
            </a:r>
            <a:r>
              <a:rPr lang="uk" sz="1100" dirty="0">
                <a:latin typeface="Times New Roman"/>
              </a:rPr>
              <a:t>окрема тематика для початкової школи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64224" y="7187185"/>
            <a:ext cx="384048" cy="4815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>
              <a:spcAft>
                <a:spcPts val="1050"/>
              </a:spcAft>
            </a:pPr>
            <a:r>
              <a:rPr lang="uk" sz="1100" cap="small">
                <a:latin typeface="Times New Roman"/>
              </a:rPr>
              <a:t>чїсця</a:t>
            </a:r>
          </a:p>
          <a:p>
            <a:pPr marL="25400" indent="0"/>
            <a:r>
              <a:rPr lang="uk" sz="1100" cap="small">
                <a:latin typeface="Times New Roman"/>
              </a:rPr>
              <a:t>#5РМ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0372" y="627888"/>
            <a:ext cx="6010656" cy="905865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47700" marR="101600" indent="-177800" algn="just">
              <a:lnSpc>
                <a:spcPts val="1296"/>
              </a:lnSpc>
              <a:spcAft>
                <a:spcPts val="840"/>
              </a:spcAft>
            </a:pPr>
            <a:r>
              <a:rPr lang="ru" sz="1100">
                <a:latin typeface="Times New Roman"/>
              </a:rPr>
              <a:t>■ </a:t>
            </a:r>
            <a:r>
              <a:rPr lang="uk" sz="1100">
                <a:latin typeface="Times New Roman"/>
              </a:rPr>
              <a:t>оснащення для інклюзивного навчання (пандуси, перила, підйомники, туалети з урахуванням спеціального обладнання для дітей з особливими потребами)</a:t>
            </a:r>
          </a:p>
          <a:p>
            <a:pPr indent="241300" algn="just"/>
            <a:r>
              <a:rPr lang="uk" sz="1100">
                <a:latin typeface="Times New Roman"/>
              </a:rPr>
              <a:t>Відпочинкові зони (Фотоматеріали </a:t>
            </a:r>
            <a:r>
              <a:rPr lang="ru" sz="1100">
                <a:latin typeface="Times New Roman"/>
              </a:rPr>
              <a:t>4) </a:t>
            </a:r>
            <a:r>
              <a:rPr lang="en-US" sz="1100">
                <a:latin typeface="Times New Roman"/>
              </a:rPr>
              <a:t>j</a:t>
            </a:r>
          </a:p>
          <a:p>
            <a:pPr marL="647700" marR="101600" indent="-177800" algn="just">
              <a:lnSpc>
                <a:spcPts val="1188"/>
              </a:lnSpc>
            </a:pPr>
            <a:r>
              <a:rPr lang="ru" sz="1100" cap="small">
                <a:latin typeface="Times New Roman"/>
              </a:rPr>
              <a:t>« </a:t>
            </a:r>
            <a:r>
              <a:rPr lang="uk" sz="1100">
                <a:latin typeface="Times New Roman"/>
              </a:rPr>
              <a:t>умови для активного відпочинку (розмітка "класики", лабіринт, тощо), стол^і для настільного тенісу, тощо І</a:t>
            </a:r>
          </a:p>
          <a:p>
            <a:pPr marL="647700" marR="101600" indent="-177800" algn="just">
              <a:lnSpc>
                <a:spcPts val="1128"/>
              </a:lnSpc>
              <a:spcAft>
                <a:spcPts val="840"/>
              </a:spcAft>
            </a:pPr>
            <a:r>
              <a:rPr lang="ru" sz="1100">
                <a:latin typeface="Times New Roman"/>
              </a:rPr>
              <a:t>■ </a:t>
            </a:r>
            <a:r>
              <a:rPr lang="uk" sz="1100">
                <a:latin typeface="Times New Roman"/>
              </a:rPr>
              <a:t>можливість використовувати стіни для творчості (рамки для малюнків, дошф для малювання, тощо)</a:t>
            </a:r>
          </a:p>
          <a:p>
            <a:pPr indent="241300" algn="just"/>
            <a:r>
              <a:rPr lang="uk" sz="1100">
                <a:latin typeface="Times New Roman"/>
              </a:rPr>
              <a:t>Спортивно-фізкультурні приміщення (Фотоматеріали </a:t>
            </a:r>
            <a:r>
              <a:rPr lang="ru" sz="1100">
                <a:latin typeface="Times New Roman"/>
              </a:rPr>
              <a:t>5)</a:t>
            </a:r>
          </a:p>
          <a:p>
            <a:pPr marL="647700" indent="-177800" algn="just"/>
            <a:r>
              <a:rPr lang="ru" sz="1100" cap="small">
                <a:latin typeface="Times New Roman"/>
              </a:rPr>
              <a:t>* </a:t>
            </a:r>
            <a:r>
              <a:rPr lang="uk" sz="1100">
                <a:latin typeface="Times New Roman"/>
              </a:rPr>
              <a:t>спортивний зал з мотивуючою візуалізаціею, дизайном на спортивну тематиіу</a:t>
            </a:r>
          </a:p>
          <a:p>
            <a:pPr marL="647700" indent="-177800" algn="just"/>
            <a:r>
              <a:rPr lang="ru" sz="1100" cap="small">
                <a:latin typeface="Times New Roman"/>
              </a:rPr>
              <a:t>* </a:t>
            </a:r>
            <a:r>
              <a:rPr lang="uk" sz="1100">
                <a:latin typeface="Times New Roman"/>
              </a:rPr>
              <a:t>сучасне спортивне обладнання</a:t>
            </a:r>
          </a:p>
          <a:p>
            <a:pPr marL="647700" indent="-177800" algn="just">
              <a:spcAft>
                <a:spcPts val="840"/>
              </a:spcAft>
            </a:pPr>
            <a:r>
              <a:rPr lang="ru" sz="1100" cap="small">
                <a:latin typeface="Times New Roman"/>
              </a:rPr>
              <a:t>* </a:t>
            </a:r>
            <a:r>
              <a:rPr lang="uk" sz="1100">
                <a:latin typeface="Times New Roman"/>
              </a:rPr>
              <a:t>тренажерний зал з обладнанням для тренувань та хореографічних занять</a:t>
            </a:r>
          </a:p>
          <a:p>
            <a:pPr indent="241300" algn="just">
              <a:lnSpc>
                <a:spcPts val="1344"/>
              </a:lnSpc>
            </a:pPr>
            <a:r>
              <a:rPr lang="uk" sz="1100">
                <a:latin typeface="Times New Roman"/>
              </a:rPr>
              <a:t>Актова шале (Фотоматеріали </a:t>
            </a:r>
            <a:r>
              <a:rPr lang="ru" sz="1100" cap="small">
                <a:latin typeface="Times New Roman"/>
              </a:rPr>
              <a:t>6)</a:t>
            </a:r>
          </a:p>
          <a:p>
            <a:pPr marL="647700" indent="-177800" algn="just">
              <a:lnSpc>
                <a:spcPts val="1344"/>
              </a:lnSpc>
            </a:pPr>
            <a:r>
              <a:rPr lang="ru" sz="1100" cap="small">
                <a:latin typeface="Times New Roman"/>
              </a:rPr>
              <a:t>* </a:t>
            </a:r>
            <a:r>
              <a:rPr lang="uk" sz="1100">
                <a:latin typeface="Times New Roman"/>
              </a:rPr>
              <a:t>творче оформлення зали </a:t>
            </a:r>
            <a:r>
              <a:rPr lang="ru" sz="1100" cap="small">
                <a:latin typeface="Times New Roman"/>
              </a:rPr>
              <a:t>- </a:t>
            </a:r>
            <a:r>
              <a:rPr lang="uk" sz="1100">
                <a:latin typeface="Times New Roman"/>
              </a:rPr>
              <a:t>сучасний дизайн та візуалізація</a:t>
            </a:r>
          </a:p>
          <a:p>
            <a:pPr marL="647700" indent="-177800" algn="just">
              <a:lnSpc>
                <a:spcPts val="1344"/>
              </a:lnSpc>
              <a:spcAft>
                <a:spcPts val="840"/>
              </a:spcAft>
            </a:pPr>
            <a:r>
              <a:rPr lang="ru" sz="1100" cap="small">
                <a:latin typeface="Times New Roman"/>
              </a:rPr>
              <a:t>■ </a:t>
            </a:r>
            <a:r>
              <a:rPr lang="uk" sz="1100">
                <a:latin typeface="Times New Roman"/>
              </a:rPr>
              <a:t>обладнання для презентацій (проектор, комп'ютер, мікрофон, тощо)</a:t>
            </a:r>
          </a:p>
          <a:p>
            <a:pPr indent="241300" algn="just"/>
            <a:r>
              <a:rPr lang="uk" sz="1100" cap="small">
                <a:latin typeface="Times New Roman"/>
              </a:rPr>
              <a:t>їдальня</a:t>
            </a:r>
            <a:r>
              <a:rPr lang="uk" sz="1100">
                <a:latin typeface="Times New Roman"/>
              </a:rPr>
              <a:t> (Фотоматеріали </a:t>
            </a:r>
            <a:r>
              <a:rPr lang="ru" sz="1100">
                <a:latin typeface="Times New Roman"/>
              </a:rPr>
              <a:t>7)</a:t>
            </a:r>
          </a:p>
          <a:p>
            <a:pPr marL="647700" marR="101600" indent="-177800" algn="just">
              <a:lnSpc>
                <a:spcPts val="1164"/>
              </a:lnSpc>
            </a:pPr>
            <a:r>
              <a:rPr lang="ru" sz="1100">
                <a:latin typeface="Times New Roman"/>
              </a:rPr>
              <a:t>* </a:t>
            </a:r>
            <a:r>
              <a:rPr lang="uk" sz="1100" cap="small">
                <a:latin typeface="Times New Roman"/>
              </a:rPr>
              <a:t>Оформлення приміщення </a:t>
            </a:r>
            <a:r>
              <a:rPr lang="ru" sz="1100" cap="small">
                <a:latin typeface="Times New Roman"/>
              </a:rPr>
              <a:t>- </a:t>
            </a:r>
            <a:r>
              <a:rPr lang="uk" sz="1100">
                <a:latin typeface="Times New Roman"/>
              </a:rPr>
              <a:t>еко-тематика здорового якісного харчування та здорового способу життя</a:t>
            </a:r>
          </a:p>
          <a:p>
            <a:pPr marL="647700" indent="-177800" algn="just">
              <a:spcAft>
                <a:spcPts val="840"/>
              </a:spcAft>
            </a:pPr>
            <a:r>
              <a:rPr lang="ru" sz="1100" cap="small">
                <a:latin typeface="Times New Roman"/>
              </a:rPr>
              <a:t>« </a:t>
            </a:r>
            <a:r>
              <a:rPr lang="uk" sz="1100">
                <a:latin typeface="Times New Roman"/>
              </a:rPr>
              <a:t>сучасний інтер'єр</a:t>
            </a:r>
          </a:p>
          <a:p>
            <a:pPr indent="241300" algn="just"/>
            <a:r>
              <a:rPr lang="uk" sz="1100">
                <a:latin typeface="Times New Roman"/>
              </a:rPr>
              <a:t>Бібліотека</a:t>
            </a:r>
            <a:r>
              <a:rPr lang="uk" sz="1200">
                <a:latin typeface="Times New Roman"/>
              </a:rPr>
              <a:t> (Фотоматеріали </a:t>
            </a:r>
            <a:r>
              <a:rPr lang="ru" sz="1200">
                <a:latin typeface="Times New Roman"/>
              </a:rPr>
              <a:t>8)</a:t>
            </a:r>
          </a:p>
          <a:p>
            <a:pPr marL="647700" indent="-177800" algn="just"/>
            <a:r>
              <a:rPr lang="ru" sz="1100" cap="small">
                <a:latin typeface="Times New Roman"/>
              </a:rPr>
              <a:t>« </a:t>
            </a:r>
            <a:r>
              <a:rPr lang="uk" sz="1100">
                <a:latin typeface="Times New Roman"/>
              </a:rPr>
              <a:t>сучасне оформлення та дизайн приміщення, комфортні меблі</a:t>
            </a:r>
          </a:p>
          <a:p>
            <a:pPr marL="482600" marR="101600" indent="0">
              <a:lnSpc>
                <a:spcPts val="1404"/>
              </a:lnSpc>
            </a:pPr>
            <a:r>
              <a:rPr lang="ru" sz="1100" cap="small">
                <a:latin typeface="Times New Roman"/>
              </a:rPr>
              <a:t>* </a:t>
            </a:r>
            <a:r>
              <a:rPr lang="uk" sz="1100">
                <a:latin typeface="Times New Roman"/>
              </a:rPr>
              <a:t>комп'ютерна зона для </a:t>
            </a:r>
            <a:r>
              <a:rPr lang="ru" sz="1100">
                <a:latin typeface="Times New Roman"/>
              </a:rPr>
              <a:t>он-лайн </a:t>
            </a:r>
            <a:r>
              <a:rPr lang="uk" sz="1100">
                <a:latin typeface="Times New Roman"/>
              </a:rPr>
              <a:t>навчання </a:t>
            </a:r>
            <a:r>
              <a:rPr lang="ru" sz="1100" cap="small">
                <a:latin typeface="Times New Roman"/>
              </a:rPr>
              <a:t>« </a:t>
            </a:r>
            <a:r>
              <a:rPr lang="uk" sz="1100">
                <a:latin typeface="Times New Roman"/>
              </a:rPr>
              <a:t>проектор та екран (можливість використовувати бібліотеку для різних </a:t>
            </a:r>
            <a:r>
              <a:rPr lang="ru" sz="1100" cap="small">
                <a:latin typeface="Times New Roman"/>
              </a:rPr>
              <a:t>Ьюэм</a:t>
            </a:r>
          </a:p>
          <a:p>
            <a:pPr marL="647700" indent="0"/>
            <a:r>
              <a:rPr lang="uk" sz="1100">
                <a:latin typeface="Times New Roman"/>
              </a:rPr>
              <a:t>організації навчання)</a:t>
            </a:r>
          </a:p>
          <a:p>
            <a:pPr marL="647700" indent="-177800" algn="just">
              <a:spcAft>
                <a:spcPts val="840"/>
              </a:spcAft>
            </a:pPr>
            <a:r>
              <a:rPr lang="ru" sz="1100" cap="small">
                <a:latin typeface="Times New Roman"/>
              </a:rPr>
              <a:t>■ </a:t>
            </a:r>
            <a:r>
              <a:rPr lang="uk" sz="1100">
                <a:latin typeface="Times New Roman"/>
              </a:rPr>
              <a:t>сучасний довідково-пошуковий апарат (програмне забезпечення)</a:t>
            </a:r>
          </a:p>
          <a:p>
            <a:pPr indent="241300" algn="just">
              <a:lnSpc>
                <a:spcPts val="1248"/>
              </a:lnSpc>
            </a:pPr>
            <a:r>
              <a:rPr lang="uk" sz="1100">
                <a:latin typeface="Times New Roman"/>
              </a:rPr>
              <a:t>Класи для творчості, музики</a:t>
            </a:r>
            <a:r>
              <a:rPr lang="ru" sz="1100" cap="small">
                <a:latin typeface="Times New Roman"/>
              </a:rPr>
              <a:t>, </a:t>
            </a:r>
            <a:r>
              <a:rPr lang="uk" sz="1100">
                <a:latin typeface="Times New Roman"/>
              </a:rPr>
              <a:t>трудового навчання (Фотоматеріали </a:t>
            </a:r>
            <a:r>
              <a:rPr lang="ru" sz="1100">
                <a:latin typeface="Times New Roman"/>
              </a:rPr>
              <a:t>9)</a:t>
            </a:r>
          </a:p>
          <a:p>
            <a:pPr marL="647700" indent="-177800" algn="just">
              <a:lnSpc>
                <a:spcPts val="1248"/>
              </a:lnSpc>
            </a:pPr>
            <a:r>
              <a:rPr lang="ru" sz="1100" cap="small">
                <a:latin typeface="Times New Roman"/>
              </a:rPr>
              <a:t>* </a:t>
            </a:r>
            <a:r>
              <a:rPr lang="uk" sz="1100">
                <a:latin typeface="Times New Roman"/>
              </a:rPr>
              <a:t>тематичне оформлення стін</a:t>
            </a:r>
          </a:p>
          <a:p>
            <a:pPr marL="647700" indent="-177800" algn="just">
              <a:lnSpc>
                <a:spcPts val="1248"/>
              </a:lnSpc>
            </a:pPr>
            <a:r>
              <a:rPr lang="ru" sz="1100" cap="small">
                <a:latin typeface="Times New Roman"/>
              </a:rPr>
              <a:t>* </a:t>
            </a:r>
            <a:r>
              <a:rPr lang="uk" sz="1100">
                <a:latin typeface="Times New Roman"/>
              </a:rPr>
              <a:t>меблі-трансформери</a:t>
            </a:r>
          </a:p>
          <a:p>
            <a:pPr marL="647700" indent="-177800" algn="just"/>
            <a:r>
              <a:rPr lang="ru" sz="1100" cap="small">
                <a:latin typeface="Times New Roman"/>
              </a:rPr>
              <a:t>* </a:t>
            </a:r>
            <a:r>
              <a:rPr lang="uk" sz="1100" cap="small">
                <a:latin typeface="Times New Roman"/>
              </a:rPr>
              <a:t>сучасне обладнання для трудового навчання</a:t>
            </a:r>
          </a:p>
          <a:p>
            <a:pPr marL="647700" indent="-177800" algn="just"/>
            <a:r>
              <a:rPr lang="ru" sz="1100" cap="small">
                <a:latin typeface="Times New Roman"/>
              </a:rPr>
              <a:t>* </a:t>
            </a:r>
            <a:r>
              <a:rPr lang="uk" sz="1100">
                <a:latin typeface="Times New Roman"/>
              </a:rPr>
              <a:t>багатофункціональний простір</a:t>
            </a:r>
          </a:p>
          <a:p>
            <a:pPr marL="647700" marR="101600" indent="-177800" algn="just">
              <a:lnSpc>
                <a:spcPts val="1128"/>
              </a:lnSpc>
              <a:spcAft>
                <a:spcPts val="840"/>
              </a:spcAft>
            </a:pPr>
            <a:r>
              <a:rPr lang="ru" sz="1100" cap="small">
                <a:latin typeface="Times New Roman"/>
              </a:rPr>
              <a:t>* </a:t>
            </a:r>
            <a:r>
              <a:rPr lang="uk" sz="1100">
                <a:latin typeface="Times New Roman"/>
              </a:rPr>
              <a:t>забезпечення сучасним навчальним обладнанням, засобами навчання, відповідно до Переліку</a:t>
            </a:r>
          </a:p>
          <a:p>
            <a:pPr indent="241300" algn="just"/>
            <a:r>
              <a:rPr lang="uk" sz="1100">
                <a:latin typeface="Times New Roman"/>
              </a:rPr>
              <a:t>Забезпечення санітарних норм та стандартів у туалетах (Фотоматеріал и </a:t>
            </a:r>
            <a:r>
              <a:rPr lang="ru" sz="1100">
                <a:latin typeface="Times New Roman"/>
              </a:rPr>
              <a:t>10)</a:t>
            </a:r>
          </a:p>
          <a:p>
            <a:pPr marL="647700" indent="-177800" algn="just"/>
            <a:r>
              <a:rPr lang="ru" sz="1100">
                <a:latin typeface="Times New Roman"/>
              </a:rPr>
              <a:t>■ </a:t>
            </a:r>
            <a:r>
              <a:rPr lang="uk" sz="1100">
                <a:latin typeface="Times New Roman"/>
              </a:rPr>
              <a:t>окремі кабінки, тепла вода, засоби гігієни, дзеркало тощо</a:t>
            </a:r>
          </a:p>
          <a:p>
            <a:pPr marL="647700" marR="101600" indent="-177800" algn="just">
              <a:lnSpc>
                <a:spcPts val="1080"/>
              </a:lnSpc>
              <a:spcAft>
                <a:spcPts val="840"/>
              </a:spcAft>
            </a:pPr>
            <a:r>
              <a:rPr lang="ru" sz="1100" cap="small">
                <a:latin typeface="Times New Roman"/>
              </a:rPr>
              <a:t>» </a:t>
            </a:r>
            <a:r>
              <a:rPr lang="uk" sz="1100">
                <a:latin typeface="Times New Roman"/>
              </a:rPr>
              <a:t>туалети з урахуванням спеціального обладнання для дітей з особливими потребами</a:t>
            </a:r>
          </a:p>
          <a:p>
            <a:pPr marL="647700" marR="101600" indent="-177800" algn="just">
              <a:lnSpc>
                <a:spcPts val="1284"/>
              </a:lnSpc>
              <a:spcAft>
                <a:spcPts val="840"/>
              </a:spcAft>
            </a:pPr>
            <a:r>
              <a:rPr lang="uk" sz="1100">
                <a:latin typeface="Times New Roman"/>
              </a:rPr>
              <a:t>Створення медико-санігпарного пункту (Фотоматеріали </a:t>
            </a:r>
            <a:r>
              <a:rPr lang="ru" sz="1100" spc="-100">
                <a:latin typeface="Times New Roman"/>
              </a:rPr>
              <a:t>11) </a:t>
            </a:r>
            <a:r>
              <a:rPr lang="ru" sz="1100" cap="small">
                <a:latin typeface="Times New Roman"/>
              </a:rPr>
              <a:t>« </a:t>
            </a:r>
            <a:r>
              <a:rPr lang="uk" sz="1100">
                <a:latin typeface="Times New Roman"/>
              </a:rPr>
              <a:t>медичний кабінет (з^аткуіання, обладнання загального та медичного призначення, оснащення медикаментами та перев'язувальними матеріалами лікарськими засобами для надання невідкладної допомоги</a:t>
            </a:r>
            <a:r>
              <a:rPr lang="ru" sz="1100" cap="small">
                <a:latin typeface="Times New Roman"/>
              </a:rPr>
              <a:t>) « </a:t>
            </a:r>
            <a:r>
              <a:rPr lang="uk" sz="1100">
                <a:latin typeface="Times New Roman"/>
              </a:rPr>
              <a:t>медичний кабінет у спеціальних загальноосвітніх навчальних закладах, кавчатьно реабідашційних центрах дш дітей з особливими освітніми потребами (загальне обладнання, обладнання для дітей з порушенням опорно-рухового апараіу, з тяжкими порушеннями мовлення, зі зниженим зором та сліпих, зі зниженим слухом та глухих, збільшувачі текстів, орієнтацій»! пристрої тощо)</a:t>
            </a:r>
          </a:p>
          <a:p>
            <a:pPr marR="101600" indent="241300" algn="just">
              <a:lnSpc>
                <a:spcPts val="1056"/>
              </a:lnSpc>
            </a:pPr>
            <a:r>
              <a:rPr lang="ru" sz="1200" cap="small">
                <a:latin typeface="Times New Roman"/>
              </a:rPr>
              <a:t>* </a:t>
            </a:r>
            <a:r>
              <a:rPr lang="uk" sz="1200">
                <a:latin typeface="Times New Roman"/>
              </a:rPr>
              <a:t>При зміні</a:t>
            </a:r>
            <a:r>
              <a:rPr lang="uk" sz="1100">
                <a:latin typeface="Times New Roman"/>
              </a:rPr>
              <a:t> внутрішнього дизайну школи мають використовуватися</a:t>
            </a:r>
            <a:r>
              <a:rPr lang="uk" sz="1200">
                <a:latin typeface="Times New Roman"/>
              </a:rPr>
              <a:t> "зелені" </a:t>
            </a:r>
            <a:r>
              <a:rPr lang="uk" sz="1100">
                <a:latin typeface="Times New Roman"/>
              </a:rPr>
              <a:t>технології та</a:t>
            </a:r>
            <a:r>
              <a:rPr lang="uk" sz="1200">
                <a:latin typeface="Times New Roman"/>
              </a:rPr>
              <a:t> енергоефективність</a:t>
            </a:r>
            <a:r>
              <a:rPr lang="uk" sz="1400">
                <a:latin typeface="Times New Roman"/>
              </a:rPr>
              <a:t> </a:t>
            </a:r>
            <a:r>
              <a:rPr lang="ru" sz="1400">
                <a:latin typeface="Times New Roman"/>
              </a:rPr>
              <a:t>Г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3525" y="798577"/>
            <a:ext cx="5922264" cy="9936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76200" indent="0" algn="just">
              <a:spcAft>
                <a:spcPts val="420"/>
              </a:spcAft>
            </a:pPr>
            <a:r>
              <a:rPr lang="uk" sz="1200">
                <a:latin typeface="Times New Roman"/>
              </a:rPr>
              <a:t>з. ПРОГОІМПЩ ло У</a:t>
            </a:r>
            <a:r>
              <a:rPr lang="uk" sz="1200" cap="small">
                <a:latin typeface="Times New Roman"/>
              </a:rPr>
              <a:t>ППРЯЛКУНАННЯ ПРШІІК1ПЬНОЇ ТЕРИТОРІЇ</a:t>
            </a:r>
          </a:p>
          <a:p>
            <a:pPr marL="5448300" marR="419100" indent="0" algn="r">
              <a:lnSpc>
                <a:spcPts val="360"/>
              </a:lnSpc>
              <a:spcAft>
                <a:spcPts val="420"/>
              </a:spcAft>
            </a:pPr>
            <a:r>
              <a:rPr lang="ru" sz="1200" cap="small">
                <a:latin typeface="Times New Roman"/>
              </a:rPr>
              <a:t>1 </a:t>
            </a:r>
            <a:r>
              <a:rPr lang="en-US" sz="400">
                <a:latin typeface="Times New Roman"/>
              </a:rPr>
              <a:t>S</a:t>
            </a:r>
          </a:p>
          <a:p>
            <a:pPr marL="76200" indent="0" algn="just"/>
            <a:r>
              <a:rPr lang="uk" sz="1200">
                <a:latin typeface="Times New Roman"/>
              </a:rPr>
              <a:t>Відпочинкаво-ігрові зони</a:t>
            </a:r>
            <a:r>
              <a:rPr lang="uk" sz="1100">
                <a:latin typeface="Times New Roman"/>
              </a:rPr>
              <a:t> (Фотоматеріали </a:t>
            </a:r>
            <a:r>
              <a:rPr lang="ru" sz="1100">
                <a:latin typeface="Times New Roman"/>
              </a:rPr>
              <a:t>12) </a:t>
            </a:r>
            <a:r>
              <a:rPr lang="ru" sz="1100" b="1" cap="small" baseline="-25000">
                <a:latin typeface="Times New Roman"/>
              </a:rPr>
              <a:t>ПЙ</a:t>
            </a:r>
            <a:r>
              <a:rPr lang="ru" sz="1100" cap="small">
                <a:latin typeface="Times New Roman"/>
              </a:rPr>
              <a:t>„1</a:t>
            </a:r>
            <a:r>
              <a:rPr lang="ru" sz="1100" b="1" cap="small" baseline="-25000">
                <a:latin typeface="Times New Roman"/>
              </a:rPr>
              <a:t>НЯ1|1</a:t>
            </a:r>
            <a:r>
              <a:rPr lang="ru" sz="1100" cap="small">
                <a:latin typeface="Times New Roman"/>
              </a:rPr>
              <a:t>-</a:t>
            </a:r>
          </a:p>
          <a:p>
            <a:pPr marL="546100" marR="50800" indent="-177800">
              <a:lnSpc>
                <a:spcPts val="1356"/>
              </a:lnSpc>
            </a:pPr>
            <a:r>
              <a:rPr lang="ru" sz="1100" cap="small">
                <a:latin typeface="Times New Roman"/>
              </a:rPr>
              <a:t>. </a:t>
            </a:r>
            <a:r>
              <a:rPr lang="uk" sz="1100">
                <a:latin typeface="Times New Roman"/>
              </a:rPr>
              <a:t>зона для активного відпочинку </a:t>
            </a:r>
            <a:r>
              <a:rPr lang="ru" sz="1100">
                <a:latin typeface="Times New Roman"/>
              </a:rPr>
              <a:t>- </a:t>
            </a:r>
            <a:r>
              <a:rPr lang="uk" sz="1100">
                <a:latin typeface="Times New Roman"/>
              </a:rPr>
              <a:t>доріжки для прогулянок, лабіринти, обладнані (пристосовані) зони для рухливих та розвиваючих ігор на свіжому повітрі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63525" y="1725172"/>
            <a:ext cx="5922264" cy="53035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46100" indent="-177800"/>
            <a:r>
              <a:rPr lang="ru" sz="1100">
                <a:latin typeface="Times New Roman"/>
              </a:rPr>
              <a:t>• </a:t>
            </a:r>
            <a:r>
              <a:rPr lang="uk" sz="1100">
                <a:latin typeface="Times New Roman"/>
              </a:rPr>
              <a:t>окрема ігрова зона для початкової школи</a:t>
            </a:r>
          </a:p>
          <a:p>
            <a:pPr marL="546100" marR="50800" indent="-469900">
              <a:lnSpc>
                <a:spcPts val="1656"/>
              </a:lnSpc>
              <a:spcAft>
                <a:spcPts val="420"/>
              </a:spcAft>
            </a:pPr>
            <a:r>
              <a:rPr lang="ru" sz="1100" cap="small">
                <a:latin typeface="Times New Roman"/>
              </a:rPr>
              <a:t>- </a:t>
            </a:r>
            <a:r>
              <a:rPr lang="uk" sz="1100">
                <a:latin typeface="Times New Roman"/>
              </a:rPr>
              <a:t>зона для пасивного відпочинку </a:t>
            </a:r>
            <a:r>
              <a:rPr lang="ru" sz="1100">
                <a:latin typeface="Times New Roman"/>
              </a:rPr>
              <a:t>- </a:t>
            </a:r>
            <a:r>
              <a:rPr lang="uk" sz="1100">
                <a:latin typeface="Times New Roman"/>
              </a:rPr>
              <a:t>тіньові навіси, лавки з </a:t>
            </a:r>
            <a:r>
              <a:rPr lang="ru" sz="1100">
                <a:latin typeface="Times New Roman"/>
              </a:rPr>
              <a:t>ортопедия </a:t>
            </a:r>
            <a:r>
              <a:rPr lang="uk" sz="1100">
                <a:latin typeface="Times New Roman"/>
              </a:rPr>
              <a:t>властивостями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42305" y="1847088"/>
            <a:ext cx="377952" cy="12192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uk" sz="1100" cap="small">
                <a:latin typeface="Times New Roman"/>
              </a:rPr>
              <a:t>ними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21552" y="2505455"/>
            <a:ext cx="316992" cy="1402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0800" indent="0"/>
            <a:r>
              <a:rPr lang="uk" sz="1100" cap="small">
                <a:latin typeface="Times New Roman"/>
              </a:rPr>
              <a:t>для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97169" y="2974848"/>
            <a:ext cx="353568" cy="1767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uk" sz="1100">
                <a:latin typeface="Times New Roman"/>
              </a:rPr>
              <a:t>брус,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63525" y="2334768"/>
            <a:ext cx="5922264" cy="7455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76200" indent="0" algn="just">
              <a:spcBef>
                <a:spcPts val="420"/>
              </a:spcBef>
            </a:pPr>
            <a:r>
              <a:rPr lang="uk" sz="1100">
                <a:latin typeface="Times New Roman"/>
              </a:rPr>
              <a:t>Спортивна зона (Фотоматеріали </a:t>
            </a:r>
            <a:r>
              <a:rPr lang="ru" sz="1100" cap="small">
                <a:latin typeface="Times New Roman"/>
              </a:rPr>
              <a:t>13) ,</a:t>
            </a:r>
          </a:p>
          <a:p>
            <a:pPr marL="546100" marR="50800" indent="-469900">
              <a:lnSpc>
                <a:spcPts val="1392"/>
              </a:lnSpc>
            </a:pPr>
            <a:r>
              <a:rPr lang="ru" sz="1100" cap="small">
                <a:latin typeface="Times New Roman"/>
              </a:rPr>
              <a:t>- </a:t>
            </a:r>
            <a:r>
              <a:rPr lang="uk" sz="1100">
                <a:latin typeface="Times New Roman"/>
              </a:rPr>
              <a:t>обладнаний спортивний майданчик з біговою доріжкою та умовами спортивних ігор (баскетбольні стенди, волейбольні штанги)</a:t>
            </a:r>
          </a:p>
          <a:p>
            <a:pPr marL="546100" indent="-177800"/>
            <a:r>
              <a:rPr lang="ru" sz="1200" spc="-100">
                <a:latin typeface="Consolas"/>
              </a:rPr>
              <a:t>• </a:t>
            </a:r>
            <a:r>
              <a:rPr lang="uk" sz="1200" spc="-100">
                <a:latin typeface="Consolas"/>
              </a:rPr>
              <a:t>футбольне поле з природним</a:t>
            </a:r>
            <a:r>
              <a:rPr lang="uk" sz="1100">
                <a:latin typeface="Times New Roman"/>
              </a:rPr>
              <a:t> або штучним</a:t>
            </a:r>
            <a:r>
              <a:rPr lang="uk" sz="1200" spc="-100">
                <a:latin typeface="Consolas"/>
              </a:rPr>
              <a:t> покриттям</a:t>
            </a:r>
          </a:p>
          <a:p>
            <a:pPr marL="546100" marR="50800" indent="-469900">
              <a:lnSpc>
                <a:spcPts val="1476"/>
              </a:lnSpc>
              <a:spcAft>
                <a:spcPts val="420"/>
              </a:spcAft>
            </a:pPr>
            <a:r>
              <a:rPr lang="ru" sz="1100">
                <a:latin typeface="Times New Roman"/>
              </a:rPr>
              <a:t>- </a:t>
            </a:r>
            <a:r>
              <a:rPr lang="uk" sz="1100" cap="small">
                <a:latin typeface="Times New Roman"/>
              </a:rPr>
              <a:t>Гімнастичне та фізкультурне обладнання (турнік, лазанка, рукохід, лабіринт, шведська стінка, стійка для стрітболу, тощо)</a:t>
            </a:r>
          </a:p>
          <a:p>
            <a:pPr marL="76200" indent="0" algn="just"/>
            <a:r>
              <a:rPr lang="uk" sz="1200">
                <a:latin typeface="Times New Roman"/>
              </a:rPr>
              <a:t>Навчально-дослідний майданчик</a:t>
            </a:r>
            <a:r>
              <a:rPr lang="uk" sz="1100">
                <a:latin typeface="Times New Roman"/>
              </a:rPr>
              <a:t> (Фотоматеріали </a:t>
            </a:r>
            <a:r>
              <a:rPr lang="ru" sz="1100" cap="small">
                <a:latin typeface="Times New Roman"/>
              </a:rPr>
              <a:t>13)</a:t>
            </a:r>
          </a:p>
          <a:p>
            <a:pPr marL="546100" indent="-177800">
              <a:spcAft>
                <a:spcPts val="420"/>
              </a:spcAft>
            </a:pPr>
            <a:r>
              <a:rPr lang="ru" sz="1100" cap="small">
                <a:latin typeface="Times New Roman"/>
              </a:rPr>
              <a:t>.</a:t>
            </a:r>
            <a:r>
              <a:rPr lang="uk" sz="1100" cap="small">
                <a:latin typeface="Times New Roman"/>
              </a:rPr>
              <a:t>обладнана (пристосована) зона для проведення уроків (природничій напрямок,</a:t>
            </a:r>
          </a:p>
          <a:p>
            <a:pPr marL="546100" indent="0"/>
            <a:r>
              <a:rPr lang="uk" sz="1100">
                <a:latin typeface="Times New Roman"/>
              </a:rPr>
              <a:t>творчість) на свіжому повітрі</a:t>
            </a:r>
          </a:p>
          <a:p>
            <a:pPr marL="546100" indent="-177800"/>
            <a:r>
              <a:rPr lang="ru" sz="1200" cap="small">
                <a:latin typeface="Times New Roman"/>
              </a:rPr>
              <a:t>• </a:t>
            </a:r>
            <a:r>
              <a:rPr lang="uk" sz="1200">
                <a:latin typeface="Times New Roman"/>
              </a:rPr>
              <a:t>зона для дослідно-експериментальних</a:t>
            </a:r>
            <a:r>
              <a:rPr lang="uk" sz="1100">
                <a:latin typeface="Times New Roman"/>
              </a:rPr>
              <a:t> робіт з</a:t>
            </a:r>
            <a:r>
              <a:rPr lang="uk" sz="1200" cap="small">
                <a:latin typeface="Times New Roman"/>
              </a:rPr>
              <a:t> природничого напрямку</a:t>
            </a:r>
          </a:p>
          <a:p>
            <a:pPr marL="546100" marR="50800" indent="-177800">
              <a:lnSpc>
                <a:spcPts val="1584"/>
              </a:lnSpc>
              <a:spcAft>
                <a:spcPts val="420"/>
              </a:spcAft>
            </a:pPr>
            <a:r>
              <a:rPr lang="ru" sz="1100">
                <a:latin typeface="Times New Roman"/>
              </a:rPr>
              <a:t>- </a:t>
            </a:r>
            <a:r>
              <a:rPr lang="uk" sz="1100">
                <a:latin typeface="Times New Roman"/>
              </a:rPr>
              <a:t>зона з розміткою дорожнього руху (пішохідні переходи, основні дорожні знаки)-для навчання основним ПДД</a:t>
            </a:r>
          </a:p>
          <a:p>
            <a:pPr marL="76200" indent="0" algn="just">
              <a:lnSpc>
                <a:spcPts val="1140"/>
              </a:lnSpc>
            </a:pPr>
            <a:r>
              <a:rPr lang="uk" sz="1100">
                <a:latin typeface="Times New Roman"/>
              </a:rPr>
              <a:t>Транспортна та технічна зона (Фотоматеріали </a:t>
            </a:r>
            <a:r>
              <a:rPr lang="ru" sz="1100">
                <a:latin typeface="Times New Roman"/>
              </a:rPr>
              <a:t>14) „</a:t>
            </a:r>
          </a:p>
          <a:p>
            <a:pPr marL="546100" indent="-177800">
              <a:lnSpc>
                <a:spcPts val="1140"/>
              </a:lnSpc>
            </a:pPr>
            <a:r>
              <a:rPr lang="ru" sz="1100" cap="small">
                <a:latin typeface="Times New Roman"/>
              </a:rPr>
              <a:t>. </a:t>
            </a:r>
            <a:r>
              <a:rPr lang="uk" sz="1100" cap="small">
                <a:latin typeface="Times New Roman"/>
              </a:rPr>
              <a:t>забезпечення капітального ремонту основних доріг по маршруту підвезення іітш;</a:t>
            </a:r>
          </a:p>
          <a:p>
            <a:pPr marL="546100" indent="-177800"/>
            <a:r>
              <a:rPr lang="ru" sz="1100">
                <a:latin typeface="Times New Roman"/>
              </a:rPr>
              <a:t>- </a:t>
            </a:r>
            <a:r>
              <a:rPr lang="uk" sz="1100">
                <a:latin typeface="Times New Roman"/>
              </a:rPr>
              <a:t>асфальтований</a:t>
            </a:r>
            <a:r>
              <a:rPr lang="uk" sz="1200">
                <a:latin typeface="Times New Roman"/>
              </a:rPr>
              <a:t> під'їзд</a:t>
            </a:r>
            <a:r>
              <a:rPr lang="uk" sz="1100">
                <a:latin typeface="Times New Roman"/>
              </a:rPr>
              <a:t> та стоянка для шкільних автобусів, автівок та велосипедів</a:t>
            </a:r>
          </a:p>
          <a:p>
            <a:pPr marL="546100" marR="50800" indent="-177800">
              <a:lnSpc>
                <a:spcPts val="1572"/>
              </a:lnSpc>
              <a:spcAft>
                <a:spcPts val="420"/>
              </a:spcAft>
            </a:pPr>
            <a:r>
              <a:rPr lang="ru" sz="1100" cap="small">
                <a:latin typeface="Times New Roman"/>
              </a:rPr>
              <a:t>• </a:t>
            </a:r>
            <a:r>
              <a:rPr lang="uk" sz="1100">
                <a:latin typeface="Times New Roman"/>
              </a:rPr>
              <a:t>огороджені господарські зони (сміттєві баки, трансформатори, газорозподільники, тощо)</a:t>
            </a:r>
          </a:p>
          <a:p>
            <a:pPr marL="546100" indent="-177800"/>
            <a:r>
              <a:rPr lang="uk" sz="1100">
                <a:latin typeface="Times New Roman"/>
              </a:rPr>
              <a:t>Забезпечення сучасного покриття (гума, штучна трава, відсів, пісок), бетонування</a:t>
            </a:r>
          </a:p>
          <a:p>
            <a:pPr marL="76200" indent="0" algn="just">
              <a:spcAft>
                <a:spcPts val="1260"/>
              </a:spcAft>
            </a:pPr>
            <a:r>
              <a:rPr lang="uk" sz="1100">
                <a:latin typeface="Times New Roman"/>
              </a:rPr>
              <a:t>обладнання, відвід води (Фотоматеріали </a:t>
            </a:r>
            <a:r>
              <a:rPr lang="ru" sz="1100">
                <a:latin typeface="Times New Roman"/>
              </a:rPr>
              <a:t>15)</a:t>
            </a:r>
          </a:p>
          <a:p>
            <a:pPr marL="76200" indent="0" algn="just">
              <a:spcAft>
                <a:spcPts val="420"/>
              </a:spcAft>
            </a:pPr>
            <a:r>
              <a:rPr lang="uk" sz="1200">
                <a:latin typeface="Times New Roman"/>
              </a:rPr>
              <a:t>Створення безпечних умов навчання</a:t>
            </a:r>
          </a:p>
          <a:p>
            <a:pPr marL="546100" indent="-177800">
              <a:spcAft>
                <a:spcPts val="420"/>
              </a:spcAft>
            </a:pPr>
            <a:r>
              <a:rPr lang="ru" sz="1100">
                <a:latin typeface="Times New Roman"/>
              </a:rPr>
              <a:t>■ </a:t>
            </a:r>
            <a:r>
              <a:rPr lang="uk" sz="1100">
                <a:latin typeface="Times New Roman"/>
              </a:rPr>
              <a:t>відеонагляд</a:t>
            </a:r>
          </a:p>
          <a:p>
            <a:pPr marL="546100" indent="-177800">
              <a:lnSpc>
                <a:spcPts val="2352"/>
              </a:lnSpc>
            </a:pPr>
            <a:r>
              <a:rPr lang="ru" sz="1100" cap="small">
                <a:latin typeface="Times New Roman"/>
              </a:rPr>
              <a:t>■ </a:t>
            </a:r>
            <a:r>
              <a:rPr lang="uk" sz="1100">
                <a:latin typeface="Times New Roman"/>
              </a:rPr>
              <a:t>тривожна кнопка</a:t>
            </a:r>
          </a:p>
          <a:p>
            <a:pPr marL="76200" marR="50800" indent="0">
              <a:lnSpc>
                <a:spcPts val="2352"/>
              </a:lnSpc>
            </a:pPr>
            <a:r>
              <a:rPr lang="ru" sz="800" cap="small">
                <a:latin typeface="Palatino Linotype"/>
              </a:rPr>
              <a:t>. </a:t>
            </a:r>
            <a:r>
              <a:rPr lang="uk" sz="800" cap="small">
                <a:latin typeface="Palatino Linotype"/>
              </a:rPr>
              <a:t>ВСІ ПРОЕКТНІ РІШЕННЯ МАЮТЬ ВРАХОВУВАТИ ПОТРЕБИ ОСІБ З ОБМЕЖЕНИМИ МОЖЛИВОСТЯМИ </a:t>
            </a:r>
            <a:r>
              <a:rPr lang="ru" sz="1100">
                <a:latin typeface="Times New Roman"/>
              </a:rPr>
              <a:t>4. </a:t>
            </a:r>
            <a:r>
              <a:rPr lang="uk" sz="1100">
                <a:latin typeface="Times New Roman"/>
              </a:rPr>
              <a:t>ПРОПОЗИЦІЇ </a:t>
            </a:r>
            <a:r>
              <a:rPr lang="uk" sz="1100" cap="small">
                <a:latin typeface="Times New Roman"/>
              </a:rPr>
              <a:t>ДО</a:t>
            </a:r>
            <a:r>
              <a:rPr lang="uk" sz="1000">
                <a:latin typeface="Times New Roman"/>
              </a:rPr>
              <a:t> ЕЛЕКТРОННОЇ ПЛАТФОРМИ НАВЧАННЯ</a:t>
            </a:r>
          </a:p>
          <a:p>
            <a:pPr marL="546100" indent="-177800">
              <a:lnSpc>
                <a:spcPts val="1344"/>
              </a:lnSpc>
            </a:pPr>
            <a:r>
              <a:rPr lang="ru" sz="1100" cap="small">
                <a:latin typeface="Times New Roman"/>
              </a:rPr>
              <a:t>■ </a:t>
            </a:r>
            <a:r>
              <a:rPr lang="uk" sz="1100" cap="small">
                <a:latin typeface="Times New Roman"/>
              </a:rPr>
              <a:t>швидкісний інтернет (Не менше </a:t>
            </a:r>
            <a:r>
              <a:rPr lang="ru" sz="1100">
                <a:latin typeface="Times New Roman"/>
              </a:rPr>
              <a:t>100 </a:t>
            </a:r>
            <a:r>
              <a:rPr lang="uk" sz="1100" cap="small">
                <a:latin typeface="Times New Roman"/>
              </a:rPr>
              <a:t>Мбит/с)</a:t>
            </a:r>
          </a:p>
          <a:p>
            <a:pPr marL="546100" indent="-177800">
              <a:lnSpc>
                <a:spcPts val="1344"/>
              </a:lnSpc>
            </a:pPr>
            <a:r>
              <a:rPr lang="ru" sz="1100">
                <a:latin typeface="Times New Roman"/>
              </a:rPr>
              <a:t>■ </a:t>
            </a:r>
            <a:r>
              <a:rPr lang="uk" sz="1100">
                <a:latin typeface="Times New Roman"/>
              </a:rPr>
              <a:t>електронне робоче місце вчителя</a:t>
            </a:r>
          </a:p>
          <a:p>
            <a:pPr marL="546100" indent="-177800">
              <a:lnSpc>
                <a:spcPts val="1344"/>
              </a:lnSpc>
            </a:pPr>
            <a:r>
              <a:rPr lang="ru" sz="1100">
                <a:latin typeface="Times New Roman"/>
              </a:rPr>
              <a:t>■ </a:t>
            </a:r>
            <a:r>
              <a:rPr lang="uk" sz="1100">
                <a:latin typeface="Times New Roman"/>
              </a:rPr>
              <a:t>мультимедійні дошки</a:t>
            </a:r>
          </a:p>
          <a:p>
            <a:pPr marL="546100" indent="-177800">
              <a:lnSpc>
                <a:spcPts val="1344"/>
              </a:lnSpc>
            </a:pPr>
            <a:r>
              <a:rPr lang="ru" sz="1100">
                <a:latin typeface="Times New Roman"/>
              </a:rPr>
              <a:t>■ </a:t>
            </a:r>
            <a:r>
              <a:rPr lang="uk" sz="1100">
                <a:latin typeface="Times New Roman"/>
              </a:rPr>
              <a:t>комп'ютерний клас</a:t>
            </a:r>
          </a:p>
          <a:p>
            <a:pPr marL="546100" indent="-177800">
              <a:spcAft>
                <a:spcPts val="420"/>
              </a:spcAft>
            </a:pPr>
            <a:r>
              <a:rPr lang="ru" sz="1100">
                <a:latin typeface="Times New Roman"/>
              </a:rPr>
              <a:t>■ </a:t>
            </a:r>
            <a:r>
              <a:rPr lang="uk" sz="1100">
                <a:latin typeface="Times New Roman"/>
              </a:rPr>
              <a:t>веб-камери (в тому числі, для забезпечення інклюзивного навчання)</a:t>
            </a:r>
          </a:p>
          <a:p>
            <a:pPr marL="546100" indent="-177800">
              <a:spcAft>
                <a:spcPts val="840"/>
              </a:spcAft>
            </a:pPr>
            <a:r>
              <a:rPr lang="ru" sz="1100" cap="small">
                <a:latin typeface="Times New Roman"/>
              </a:rPr>
              <a:t>• </a:t>
            </a:r>
            <a:r>
              <a:rPr lang="uk" sz="1100">
                <a:latin typeface="Times New Roman"/>
              </a:rPr>
              <a:t>Комп'ютерне</a:t>
            </a:r>
            <a:r>
              <a:rPr lang="uk" sz="1200">
                <a:latin typeface="Times New Roman"/>
              </a:rPr>
              <a:t> та мультимедійне обладнання відповідно до Переліку</a:t>
            </a:r>
          </a:p>
          <a:p>
            <a:pPr marL="952500" indent="0">
              <a:spcAft>
                <a:spcPts val="420"/>
              </a:spcAft>
            </a:pPr>
            <a:r>
              <a:rPr lang="uk" sz="1200">
                <a:latin typeface="Times New Roman"/>
              </a:rPr>
              <a:t>НОВИЙ ОСВІТНІЙ ПРОСТІР</a:t>
            </a:r>
            <a:r>
              <a:rPr lang="uk" sz="1100">
                <a:latin typeface="Times New Roman"/>
              </a:rPr>
              <a:t> -школа, у якій хочеться навчатися!</a:t>
            </a:r>
          </a:p>
          <a:p>
            <a:pPr marL="76200" marR="50800" indent="0" algn="just">
              <a:lnSpc>
                <a:spcPts val="1356"/>
              </a:lnSpc>
            </a:pPr>
            <a:r>
              <a:rPr lang="uk" sz="1100" cap="small">
                <a:latin typeface="Times New Roman"/>
              </a:rPr>
              <a:t>Птшішш Зазначаємо, що наведені матеріали не містять нормативного право та мають рекомендаційний характер. При виготовленні проектноІ документації обсяги та види робіт, обладнання</a:t>
            </a:r>
            <a:r>
              <a:rPr lang="ru" sz="1100" cap="small">
                <a:latin typeface="Times New Roman"/>
              </a:rPr>
              <a:t>, </a:t>
            </a:r>
            <a:r>
              <a:rPr lang="uk" sz="1100">
                <a:latin typeface="Times New Roman"/>
              </a:rPr>
              <a:t>програмне забезпечення</a:t>
            </a:r>
            <a:r>
              <a:rPr lang="ru" sz="1100" cap="small">
                <a:latin typeface="Times New Roman"/>
              </a:rPr>
              <a:t>, </a:t>
            </a:r>
            <a:r>
              <a:rPr lang="uk" sz="1100">
                <a:latin typeface="Times New Roman"/>
              </a:rPr>
              <a:t>дизайнерські рішення тощо </a:t>
            </a:r>
            <a:r>
              <a:rPr lang="uk" sz="1200">
                <a:latin typeface="Times New Roman"/>
              </a:rPr>
              <a:t>визначаються</a:t>
            </a:r>
            <a:r>
              <a:rPr lang="uk" sz="1100">
                <a:latin typeface="Times New Roman"/>
              </a:rPr>
              <a:t> замовником самостійно. </a:t>
            </a:r>
            <a:r>
              <a:rPr lang="en-US" sz="1100" cap="small">
                <a:latin typeface="Times New Roman"/>
              </a:rPr>
              <a:t>j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1077</Words>
  <Application>Microsoft Office PowerPoint</Application>
  <PresentationFormat>Произвольный</PresentationFormat>
  <Paragraphs>96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</cp:lastModifiedBy>
  <cp:revision>3</cp:revision>
  <dcterms:modified xsi:type="dcterms:W3CDTF">2018-01-10T13:12:08Z</dcterms:modified>
</cp:coreProperties>
</file>