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61" r:id="rId4"/>
    <p:sldId id="260" r:id="rId5"/>
    <p:sldId id="259" r:id="rId6"/>
    <p:sldId id="258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8F59"/>
    <a:srgbClr val="E044C2"/>
    <a:srgbClr val="EA82D6"/>
    <a:srgbClr val="DF41C1"/>
    <a:srgbClr val="FFFF00"/>
    <a:srgbClr val="5B9BC3"/>
    <a:srgbClr val="3497D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44" autoAdjust="0"/>
    <p:restoredTop sz="94660"/>
  </p:normalViewPr>
  <p:slideViewPr>
    <p:cSldViewPr>
      <p:cViewPr varScale="1">
        <p:scale>
          <a:sx n="69" d="100"/>
          <a:sy n="69" d="100"/>
        </p:scale>
        <p:origin x="-137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50AE3803-2EC6-4597-B051-F18388664D83}" type="datetimeFigureOut">
              <a:rPr lang="ru-RU" smtClean="0"/>
              <a:t>22.05.2015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A120A134-C96B-4C31-B572-31F4BEE82AC4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5000">
              <a:schemeClr val="bg2">
                <a:lumMod val="75000"/>
              </a:schemeClr>
            </a:gs>
            <a:gs pos="100000">
              <a:schemeClr val="accent2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476672"/>
            <a:ext cx="7056112" cy="1944216"/>
          </a:xfrm>
        </p:spPr>
        <p:txBody>
          <a:bodyPr>
            <a:noAutofit/>
          </a:bodyPr>
          <a:lstStyle/>
          <a:p>
            <a:pPr algn="ctr"/>
            <a:r>
              <a:rPr lang="ru-RU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uk-UA" sz="40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дитини в національному законодавстві</a:t>
            </a:r>
            <a:endParaRPr lang="ru-RU" sz="40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3779912" y="5013176"/>
            <a:ext cx="5148064" cy="18466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uk-UA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Виконала</a:t>
            </a:r>
          </a:p>
          <a:p>
            <a:pPr algn="r"/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</a:t>
            </a:r>
            <a:r>
              <a:rPr lang="uk-UA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оціальний педагог </a:t>
            </a:r>
          </a:p>
          <a:p>
            <a:pPr algn="r"/>
            <a:r>
              <a:rPr lang="uk-UA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Золочівської ЗОШ </a:t>
            </a:r>
            <a:r>
              <a:rPr lang="uk-UA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І-ІІІст</a:t>
            </a:r>
            <a:r>
              <a:rPr lang="uk-UA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 №3</a:t>
            </a:r>
          </a:p>
          <a:p>
            <a:pPr algn="r"/>
            <a:r>
              <a:rPr lang="uk-UA" sz="2400" b="1" i="1" dirty="0" err="1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Довжич</a:t>
            </a:r>
            <a:r>
              <a:rPr lang="uk-UA" sz="24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1" i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М.О.</a:t>
            </a:r>
            <a:endParaRPr lang="uk-UA" sz="2400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b="1" i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012357"/>
            <a:ext cx="5213546" cy="30243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457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6">
            <a:lumMod val="60000"/>
            <a:lumOff val="40000"/>
            <a:alpha val="71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332656"/>
            <a:ext cx="734481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b="1" i="1" dirty="0" smtClean="0">
                <a:solidFill>
                  <a:srgbClr val="7030A0"/>
                </a:solidFill>
              </a:rPr>
              <a:t>Закон України «Про основи соціального захисту бездомних осіб та безпритульних дітей»</a:t>
            </a:r>
            <a:endParaRPr lang="ru-RU" sz="2400" b="1" i="1" dirty="0">
              <a:solidFill>
                <a:srgbClr val="7030A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728401" y="1410742"/>
            <a:ext cx="756084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i="1" dirty="0" smtClean="0"/>
              <a:t>Бездомна особа – це особа, яка перебуває у соціальному становищі бездомності (відсутності в неї будь-якого житла, призначеного та придатного для проживання 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i="1" dirty="0" smtClean="0"/>
              <a:t>Безпритульні діти – </a:t>
            </a:r>
            <a:r>
              <a:rPr lang="uk-UA" i="1" dirty="0" err="1" smtClean="0"/>
              <a:t>діти</a:t>
            </a:r>
            <a:r>
              <a:rPr lang="uk-UA" i="1" dirty="0" smtClean="0"/>
              <a:t>, які були покинуті</a:t>
            </a:r>
          </a:p>
          <a:p>
            <a:r>
              <a:rPr lang="uk-UA" i="1" dirty="0" smtClean="0"/>
              <a:t>       батьками, самі залишили свою сім</a:t>
            </a:r>
            <a:r>
              <a:rPr lang="en-US" i="1" dirty="0" smtClean="0"/>
              <a:t>’</a:t>
            </a:r>
            <a:r>
              <a:rPr lang="uk-UA" i="1" dirty="0" smtClean="0"/>
              <a:t>ю або </a:t>
            </a:r>
          </a:p>
          <a:p>
            <a:r>
              <a:rPr lang="uk-UA" i="1" dirty="0"/>
              <a:t> </a:t>
            </a:r>
            <a:r>
              <a:rPr lang="uk-UA" i="1" dirty="0" smtClean="0"/>
              <a:t>      дитячі заклади, де вони виховувались, і не</a:t>
            </a:r>
          </a:p>
          <a:p>
            <a:r>
              <a:rPr lang="uk-UA" i="1" dirty="0"/>
              <a:t> </a:t>
            </a:r>
            <a:r>
              <a:rPr lang="uk-UA" i="1" dirty="0" smtClean="0"/>
              <a:t>      мають певного місця проживання </a:t>
            </a:r>
            <a:r>
              <a:rPr lang="uk-UA" dirty="0" smtClean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3352" y="2564904"/>
            <a:ext cx="3430432" cy="37434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69462" y="3933056"/>
            <a:ext cx="55138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uk-UA" i="1" dirty="0" smtClean="0"/>
              <a:t>Бездомні особи та безпритульні діти мають всі права і свободи, закріплені Конституцією та законами України.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uk-UA" i="1" dirty="0" smtClean="0"/>
              <a:t>Бездомні особи </a:t>
            </a:r>
            <a:r>
              <a:rPr lang="uk-UA" i="1" dirty="0" err="1" smtClean="0"/>
              <a:t>зобов</a:t>
            </a:r>
            <a:r>
              <a:rPr lang="en-US" i="1" dirty="0" smtClean="0"/>
              <a:t>’</a:t>
            </a:r>
            <a:r>
              <a:rPr lang="ru-RU" i="1" dirty="0" err="1" smtClean="0"/>
              <a:t>яза</a:t>
            </a:r>
            <a:r>
              <a:rPr lang="uk-UA" i="1" dirty="0" smtClean="0"/>
              <a:t>ні надавати достовірну інформацію щодо наявності у них житла та іншу інформацію, спрямовану на </a:t>
            </a:r>
            <a:r>
              <a:rPr lang="uk-UA" i="1" dirty="0" err="1" smtClean="0"/>
              <a:t>розв</a:t>
            </a:r>
            <a:r>
              <a:rPr lang="en-US" i="1" dirty="0" smtClean="0"/>
              <a:t>’</a:t>
            </a:r>
            <a:r>
              <a:rPr lang="uk-UA" i="1" dirty="0" err="1" smtClean="0"/>
              <a:t>язання</a:t>
            </a:r>
            <a:r>
              <a:rPr lang="uk-UA" i="1" dirty="0" smtClean="0"/>
              <a:t> їхніх життєвих проблем; </a:t>
            </a:r>
          </a:p>
        </p:txBody>
      </p:sp>
    </p:spTree>
    <p:extLst>
      <p:ext uri="{BB962C8B-B14F-4D97-AF65-F5344CB8AC3E}">
        <p14:creationId xmlns:p14="http://schemas.microsoft.com/office/powerpoint/2010/main" val="8228077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4">
            <a:alpha val="74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108" y="3531176"/>
            <a:ext cx="3419044" cy="256428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59632" y="188640"/>
            <a:ext cx="648072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Закон України </a:t>
            </a:r>
          </a:p>
          <a:p>
            <a:pPr algn="ctr"/>
            <a:r>
              <a:rPr lang="uk-UA" sz="32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«Про охорону дитинства»</a:t>
            </a:r>
            <a:endParaRPr lang="ru-RU" sz="3200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95536" y="1270196"/>
            <a:ext cx="8280920" cy="17113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 smtClean="0"/>
              <a:t>Цей закон визначає охорону дитинства в Україні як стратегічний загальнонаціональний </a:t>
            </a:r>
            <a:r>
              <a:rPr lang="uk-UA" dirty="0" err="1" smtClean="0"/>
              <a:t>пріорітет</a:t>
            </a:r>
            <a:r>
              <a:rPr lang="uk-UA" dirty="0" smtClean="0"/>
              <a:t> і з метою забезпечення реалізації прав дитини на життя , охорону здоров</a:t>
            </a:r>
            <a:r>
              <a:rPr lang="en-US" dirty="0" smtClean="0"/>
              <a:t>’</a:t>
            </a:r>
            <a:r>
              <a:rPr lang="uk-UA" dirty="0" smtClean="0"/>
              <a:t>я, освіту, соціальний захист та всебічний розвиток встановлює основні засади державної політики у цій сфері. Він </a:t>
            </a:r>
            <a:r>
              <a:rPr lang="uk-UA" dirty="0" err="1" smtClean="0"/>
              <a:t>грунтується</a:t>
            </a:r>
            <a:r>
              <a:rPr lang="uk-UA" dirty="0" smtClean="0"/>
              <a:t> на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4283968" y="3005079"/>
            <a:ext cx="4574976" cy="38318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uk-UA" dirty="0" err="1"/>
              <a:t>Конвенціїї</a:t>
            </a:r>
            <a:r>
              <a:rPr lang="uk-UA" dirty="0"/>
              <a:t> ООН про права дитини та Конституції </a:t>
            </a:r>
            <a:r>
              <a:rPr lang="uk-UA" dirty="0" smtClean="0"/>
              <a:t>України.</a:t>
            </a:r>
            <a:endParaRPr lang="uk-UA" dirty="0"/>
          </a:p>
          <a:p>
            <a:pPr>
              <a:lnSpc>
                <a:spcPct val="150000"/>
              </a:lnSpc>
            </a:pPr>
            <a:r>
              <a:rPr lang="uk-UA" dirty="0"/>
              <a:t>Завданням законодавства про охорону дитинства є розширення  соціально-правових гарантій дітей, забезпечення розвитку молодого покоління, створення соціально – економічних і правових інститутів з метою захисту прав та законних інтересів дитини.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284358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404664"/>
            <a:ext cx="7704856" cy="6048672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71700" y="1431276"/>
            <a:ext cx="532859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5400" b="1" i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sz="5400" b="1" i="1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743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5000">
              <a:schemeClr val="accent3"/>
            </a:gs>
            <a:gs pos="100000">
              <a:schemeClr val="accent5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780108"/>
          </a:xfrm>
        </p:spPr>
        <p:txBody>
          <a:bodyPr>
            <a:normAutofit fontScale="90000"/>
          </a:bodyPr>
          <a:lstStyle/>
          <a:p>
            <a:pPr algn="just"/>
            <a:r>
              <a:rPr lang="uk-UA" sz="3200" b="1" i="1" dirty="0" smtClean="0">
                <a:solidFill>
                  <a:schemeClr val="tx1"/>
                </a:solidFill>
              </a:rPr>
              <a:t>Права дитини </a:t>
            </a:r>
            <a:r>
              <a:rPr lang="uk-UA" sz="3200" i="1" dirty="0" smtClean="0">
                <a:solidFill>
                  <a:schemeClr val="tx1"/>
                </a:solidFill>
              </a:rPr>
              <a:t>– це система можливостей, які необхідні особі для її комплексного та цілісного розвитку в умовах і відповідно до вимог середовища. Дитиною є особа, яка не досягла 18 річного віку.</a:t>
            </a:r>
            <a:endParaRPr lang="ru-RU" sz="3200" i="1" dirty="0">
              <a:solidFill>
                <a:schemeClr val="tx1"/>
              </a:solidFill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1720" y="2720105"/>
            <a:ext cx="4998690" cy="37208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2835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584" y="4057047"/>
            <a:ext cx="3253545" cy="209906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160093" y="324234"/>
            <a:ext cx="73448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dirty="0" smtClean="0"/>
              <a:t>    </a:t>
            </a:r>
            <a:r>
              <a:rPr lang="ru-RU" sz="3200" u="sng" dirty="0" err="1" smtClean="0"/>
              <a:t>Конвенц</a:t>
            </a:r>
            <a:r>
              <a:rPr lang="uk-UA" sz="3200" u="sng" dirty="0" err="1" smtClean="0"/>
              <a:t>ія</a:t>
            </a:r>
            <a:r>
              <a:rPr lang="uk-UA" sz="3200" u="sng" dirty="0" smtClean="0"/>
              <a:t> ООН про права дитини </a:t>
            </a:r>
            <a:r>
              <a:rPr lang="uk-UA" dirty="0" smtClean="0"/>
              <a:t>–</a:t>
            </a:r>
          </a:p>
          <a:p>
            <a:r>
              <a:rPr lang="uk-UA" sz="2400" dirty="0" smtClean="0"/>
              <a:t>Міжнародний правовий документ, який визначає права дітей в державах учасницях, є першим і основним міжнародно-правовим документом </a:t>
            </a:r>
            <a:r>
              <a:rPr lang="uk-UA" sz="2400" dirty="0" err="1" smtClean="0"/>
              <a:t>обов</a:t>
            </a:r>
            <a:r>
              <a:rPr lang="en-US" sz="2400" dirty="0" smtClean="0"/>
              <a:t>’</a:t>
            </a:r>
            <a:r>
              <a:rPr lang="uk-UA" sz="2400" dirty="0" err="1" smtClean="0"/>
              <a:t>язкового</a:t>
            </a:r>
            <a:r>
              <a:rPr lang="uk-UA" sz="2400" dirty="0" smtClean="0"/>
              <a:t> характеру, що присвячений широкому спектру прав дитини. </a:t>
            </a:r>
            <a:r>
              <a:rPr lang="uk-UA" sz="2400" dirty="0"/>
              <a:t>Документ складається з 54 статей, що деталізують індивідуальні права осіб віком </a:t>
            </a:r>
            <a:r>
              <a:rPr lang="uk-UA" sz="2400" dirty="0" smtClean="0"/>
              <a:t>від народження до </a:t>
            </a:r>
            <a:r>
              <a:rPr lang="uk-UA" sz="2400" dirty="0"/>
              <a:t>18 </a:t>
            </a:r>
            <a:r>
              <a:rPr lang="uk-UA" sz="2400" dirty="0" smtClean="0"/>
              <a:t>років. </a:t>
            </a:r>
            <a:endParaRPr lang="uk-UA" dirty="0"/>
          </a:p>
        </p:txBody>
      </p:sp>
      <p:sp>
        <p:nvSpPr>
          <p:cNvPr id="6" name="TextBox 5"/>
          <p:cNvSpPr txBox="1"/>
          <p:nvPr/>
        </p:nvSpPr>
        <p:spPr>
          <a:xfrm>
            <a:off x="4559990" y="3861048"/>
            <a:ext cx="439248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400" dirty="0"/>
              <a:t>Конвенція ратифікована Постановою ВРУ №78912 від 27 лютого 1991 та набула чинності для України 27 вересня 1991. В 1993р. В Києві створено Всеукраїнський комітет захисту дітей. </a:t>
            </a:r>
          </a:p>
        </p:txBody>
      </p:sp>
    </p:spTree>
    <p:extLst>
      <p:ext uri="{BB962C8B-B14F-4D97-AF65-F5344CB8AC3E}">
        <p14:creationId xmlns:p14="http://schemas.microsoft.com/office/powerpoint/2010/main" val="3492769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0000">
              <a:schemeClr val="accent3"/>
            </a:gs>
            <a:gs pos="100000">
              <a:schemeClr val="bg2">
                <a:lumMod val="5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1832604" y="479407"/>
            <a:ext cx="5400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3600" b="1" i="1" dirty="0" smtClean="0"/>
              <a:t>Дитина має право на: </a:t>
            </a:r>
            <a:endParaRPr lang="ru-RU" b="1" i="1" dirty="0"/>
          </a:p>
        </p:txBody>
      </p:sp>
      <p:sp>
        <p:nvSpPr>
          <p:cNvPr id="9" name="TextBox 8"/>
          <p:cNvSpPr txBox="1"/>
          <p:nvPr/>
        </p:nvSpPr>
        <p:spPr>
          <a:xfrm>
            <a:off x="468257" y="1513396"/>
            <a:ext cx="5616624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itchFamily="2" charset="2"/>
              <a:buChar char="v"/>
            </a:pPr>
            <a:r>
              <a:rPr lang="uk-UA" sz="2800" dirty="0" smtClean="0"/>
              <a:t>Життя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 err="1" smtClean="0"/>
              <a:t>Ім</a:t>
            </a:r>
            <a:r>
              <a:rPr lang="en-US" sz="2800" dirty="0" smtClean="0"/>
              <a:t>’</a:t>
            </a:r>
            <a:r>
              <a:rPr lang="uk-UA" sz="2800" dirty="0" smtClean="0"/>
              <a:t>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 smtClean="0"/>
              <a:t>Громадянство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 smtClean="0"/>
              <a:t>освіту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 smtClean="0"/>
              <a:t>Захист життя та здоров</a:t>
            </a:r>
            <a:r>
              <a:rPr lang="en-US" sz="2800" dirty="0" smtClean="0"/>
              <a:t>’</a:t>
            </a:r>
            <a:r>
              <a:rPr lang="uk-UA" sz="2800" dirty="0" smtClean="0"/>
              <a:t>я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/>
              <a:t>життя </a:t>
            </a:r>
            <a:r>
              <a:rPr lang="uk-UA" sz="2800" dirty="0" smtClean="0"/>
              <a:t>з батьками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 smtClean="0"/>
              <a:t>Відсутність рабства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 smtClean="0"/>
              <a:t>свободу слова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 smtClean="0"/>
              <a:t>Житло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 smtClean="0"/>
              <a:t>Відсутність дискримінації</a:t>
            </a:r>
          </a:p>
          <a:p>
            <a:pPr marL="285750" indent="-285750">
              <a:buFont typeface="Wingdings" pitchFamily="2" charset="2"/>
              <a:buChar char="v"/>
            </a:pPr>
            <a:r>
              <a:rPr lang="uk-UA" sz="2800" dirty="0"/>
              <a:t> </a:t>
            </a:r>
            <a:r>
              <a:rPr lang="uk-UA" sz="2800" dirty="0" smtClean="0"/>
              <a:t>інформацію</a:t>
            </a:r>
          </a:p>
          <a:p>
            <a:pPr marL="285750" indent="-285750">
              <a:buFont typeface="Wingdings" pitchFamily="2" charset="2"/>
              <a:buChar char="v"/>
            </a:pPr>
            <a:endParaRPr lang="uk-UA" sz="2000" dirty="0"/>
          </a:p>
          <a:p>
            <a:pPr marL="285750" indent="-285750">
              <a:buFont typeface="Wingdings" pitchFamily="2" charset="2"/>
              <a:buChar char="v"/>
            </a:pPr>
            <a:endParaRPr lang="uk-UA" sz="2000" dirty="0" smtClean="0"/>
          </a:p>
          <a:p>
            <a:pPr marL="285750" indent="-285750">
              <a:buFont typeface="Wingdings" pitchFamily="2" charset="2"/>
              <a:buChar char="v"/>
            </a:pPr>
            <a:endParaRPr lang="ru-RU" sz="2000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1513395"/>
            <a:ext cx="3525751" cy="4893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3326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67544" y="1772816"/>
            <a:ext cx="8397157" cy="4104456"/>
          </a:xfrm>
        </p:spPr>
        <p:txBody>
          <a:bodyPr>
            <a:normAutofit fontScale="90000"/>
          </a:bodyPr>
          <a:lstStyle/>
          <a:p>
            <a:pPr algn="l"/>
            <a:r>
              <a:rPr lang="uk-UA" sz="2800" dirty="0" smtClean="0">
                <a:solidFill>
                  <a:schemeClr val="tx1"/>
                </a:solidFill>
              </a:rPr>
              <a:t>- Конституція України;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- Сімейний кодекс;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- Цивільний кодекс;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- Житловий кодекс;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- Закон України «Про основи соціального захисту бездомних і безпритульних дітей»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- Закон України «Про охорону дитинства»;</a:t>
            </a:r>
            <a:br>
              <a:rPr lang="uk-UA" sz="2800" dirty="0" smtClean="0">
                <a:solidFill>
                  <a:schemeClr val="tx1"/>
                </a:solidFill>
              </a:rPr>
            </a:br>
            <a:r>
              <a:rPr lang="uk-UA" sz="2800" dirty="0" smtClean="0">
                <a:solidFill>
                  <a:schemeClr val="tx1"/>
                </a:solidFill>
              </a:rPr>
              <a:t>- Закон України «Про забезпечення організаційно-правових умов соціального захисту дітей сиріт та дітей, позбавлених батьківського піклування»</a:t>
            </a:r>
            <a:endParaRPr lang="ru-RU" sz="2800" dirty="0">
              <a:solidFill>
                <a:schemeClr val="tx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1619672" y="620688"/>
            <a:ext cx="583264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800" b="1" i="1" dirty="0">
                <a:solidFill>
                  <a:prstClr val="black"/>
                </a:solidFill>
                <a:ea typeface="+mj-ea"/>
                <a:cs typeface="+mj-cs"/>
              </a:rPr>
              <a:t>Права  дитини закріплені в </a:t>
            </a:r>
            <a:r>
              <a:rPr lang="uk-UA" sz="2800" b="1" i="1" dirty="0" smtClean="0">
                <a:solidFill>
                  <a:prstClr val="black"/>
                </a:solidFill>
                <a:ea typeface="+mj-ea"/>
                <a:cs typeface="+mj-cs"/>
              </a:rPr>
              <a:t>таких національних документах :</a:t>
            </a:r>
            <a:endParaRPr lang="ru-RU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080" y="1526768"/>
            <a:ext cx="3024336" cy="20540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032305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45000">
              <a:srgbClr val="E044C2"/>
            </a:gs>
            <a:gs pos="100000">
              <a:schemeClr val="accent5">
                <a:lumMod val="75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332656"/>
            <a:ext cx="8501004" cy="6301861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3707904" y="1052736"/>
            <a:ext cx="486003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000" b="1" dirty="0" err="1"/>
              <a:t>Стаття</a:t>
            </a:r>
            <a:r>
              <a:rPr lang="ru-RU" sz="2000" b="1" dirty="0"/>
              <a:t> </a:t>
            </a:r>
            <a:r>
              <a:rPr lang="ru-RU" sz="2000" b="1" dirty="0" smtClean="0"/>
              <a:t>52 </a:t>
            </a:r>
            <a:r>
              <a:rPr lang="ru-RU" sz="2000" b="1" dirty="0" err="1" smtClean="0"/>
              <a:t>Конституції</a:t>
            </a:r>
            <a:r>
              <a:rPr lang="ru-RU" sz="2000" b="1" dirty="0" smtClean="0"/>
              <a:t> України: </a:t>
            </a:r>
            <a:r>
              <a:rPr lang="ru-RU" sz="2000" dirty="0" err="1" smtClean="0"/>
              <a:t>діти</a:t>
            </a:r>
            <a:r>
              <a:rPr lang="ru-RU" sz="2000" dirty="0" smtClean="0"/>
              <a:t> </a:t>
            </a:r>
            <a:r>
              <a:rPr lang="ru-RU" sz="2000" dirty="0" err="1"/>
              <a:t>рівні</a:t>
            </a:r>
            <a:r>
              <a:rPr lang="ru-RU" sz="2000" dirty="0"/>
              <a:t> у </a:t>
            </a:r>
            <a:r>
              <a:rPr lang="ru-RU" sz="2000" dirty="0" err="1"/>
              <a:t>своїх</a:t>
            </a:r>
            <a:r>
              <a:rPr lang="ru-RU" sz="2000" dirty="0"/>
              <a:t> правах </a:t>
            </a:r>
            <a:r>
              <a:rPr lang="ru-RU" sz="2000" dirty="0" err="1"/>
              <a:t>незалежно</a:t>
            </a:r>
            <a:r>
              <a:rPr lang="ru-RU" sz="2000" dirty="0"/>
              <a:t> від </a:t>
            </a:r>
            <a:r>
              <a:rPr lang="ru-RU" sz="2000" dirty="0" err="1"/>
              <a:t>походження</a:t>
            </a:r>
            <a:r>
              <a:rPr lang="ru-RU" sz="2000" dirty="0"/>
              <a:t>, а </a:t>
            </a:r>
            <a:r>
              <a:rPr lang="ru-RU" sz="2000" dirty="0" err="1"/>
              <a:t>також</a:t>
            </a:r>
            <a:r>
              <a:rPr lang="ru-RU" sz="2000" dirty="0"/>
              <a:t> від того, </a:t>
            </a:r>
            <a:r>
              <a:rPr lang="ru-RU" sz="2000" dirty="0" err="1"/>
              <a:t>народжені</a:t>
            </a:r>
            <a:r>
              <a:rPr lang="ru-RU" sz="2000" dirty="0"/>
              <a:t> вони у </a:t>
            </a:r>
            <a:r>
              <a:rPr lang="ru-RU" sz="2000" dirty="0" err="1"/>
              <a:t>шлюбі</a:t>
            </a:r>
            <a:r>
              <a:rPr lang="ru-RU" sz="2000" dirty="0"/>
              <a:t> </a:t>
            </a:r>
            <a:r>
              <a:rPr lang="ru-RU" sz="2000" dirty="0" err="1"/>
              <a:t>чи</a:t>
            </a:r>
            <a:r>
              <a:rPr lang="ru-RU" sz="2000" dirty="0"/>
              <a:t> поза ним. Будь-яке </a:t>
            </a:r>
            <a:r>
              <a:rPr lang="ru-RU" sz="2000" dirty="0" err="1"/>
              <a:t>насильство</a:t>
            </a:r>
            <a:r>
              <a:rPr lang="ru-RU" sz="2000" dirty="0"/>
              <a:t> над </a:t>
            </a:r>
            <a:r>
              <a:rPr lang="ru-RU" sz="2000" dirty="0" err="1"/>
              <a:t>дитиною</a:t>
            </a:r>
            <a:r>
              <a:rPr lang="ru-RU" sz="2000" dirty="0"/>
              <a:t> та </a:t>
            </a:r>
            <a:r>
              <a:rPr lang="ru-RU" sz="2000" dirty="0" err="1"/>
              <a:t>її</a:t>
            </a:r>
            <a:r>
              <a:rPr lang="ru-RU" sz="2000" dirty="0"/>
              <a:t> </a:t>
            </a:r>
            <a:r>
              <a:rPr lang="ru-RU" sz="2000" dirty="0" err="1"/>
              <a:t>експлуатація</a:t>
            </a:r>
            <a:r>
              <a:rPr lang="ru-RU" sz="2000" dirty="0"/>
              <a:t> </a:t>
            </a:r>
            <a:r>
              <a:rPr lang="ru-RU" sz="2000" dirty="0" err="1"/>
              <a:t>переслідуються</a:t>
            </a:r>
            <a:r>
              <a:rPr lang="ru-RU" sz="2000" dirty="0"/>
              <a:t> за законом</a:t>
            </a:r>
            <a:r>
              <a:rPr lang="ru-RU" sz="2000" dirty="0" smtClean="0"/>
              <a:t>.</a:t>
            </a:r>
            <a:r>
              <a:rPr lang="ru-RU" sz="2000" dirty="0"/>
              <a:t> </a:t>
            </a:r>
            <a:r>
              <a:rPr lang="ru-RU" sz="2000" dirty="0" err="1"/>
              <a:t>Утримання</a:t>
            </a:r>
            <a:r>
              <a:rPr lang="ru-RU" sz="2000" dirty="0"/>
              <a:t> та </a:t>
            </a:r>
            <a:r>
              <a:rPr lang="ru-RU" sz="2000" dirty="0" err="1"/>
              <a:t>виховання</a:t>
            </a:r>
            <a:r>
              <a:rPr lang="ru-RU" sz="2000" dirty="0"/>
              <a:t> </a:t>
            </a:r>
            <a:r>
              <a:rPr lang="ru-RU" sz="2000" dirty="0" err="1"/>
              <a:t>дітей-сиріт</a:t>
            </a:r>
            <a:r>
              <a:rPr lang="ru-RU" sz="2000" dirty="0"/>
              <a:t> і </a:t>
            </a:r>
            <a:r>
              <a:rPr lang="ru-RU" sz="2000" dirty="0" err="1"/>
              <a:t>дітей</a:t>
            </a:r>
            <a:r>
              <a:rPr lang="ru-RU" sz="2000" dirty="0"/>
              <a:t>, </a:t>
            </a:r>
            <a:r>
              <a:rPr lang="ru-RU" sz="2000" dirty="0" err="1"/>
              <a:t>позбавлених</a:t>
            </a:r>
            <a:r>
              <a:rPr lang="ru-RU" sz="2000" dirty="0"/>
              <a:t> </a:t>
            </a:r>
            <a:r>
              <a:rPr lang="ru-RU" sz="2000" dirty="0" err="1"/>
              <a:t>батьківського</a:t>
            </a:r>
            <a:r>
              <a:rPr lang="ru-RU" sz="2000" dirty="0"/>
              <a:t> </a:t>
            </a:r>
            <a:r>
              <a:rPr lang="ru-RU" sz="2000" dirty="0" err="1"/>
              <a:t>піклування</a:t>
            </a:r>
            <a:r>
              <a:rPr lang="ru-RU" sz="2000" dirty="0"/>
              <a:t>, </a:t>
            </a:r>
            <a:r>
              <a:rPr lang="ru-RU" sz="2000" dirty="0" err="1"/>
              <a:t>покладається</a:t>
            </a:r>
            <a:r>
              <a:rPr lang="ru-RU" sz="2000" dirty="0"/>
              <a:t> на державу. Держава </a:t>
            </a:r>
            <a:r>
              <a:rPr lang="ru-RU" sz="2000" dirty="0" err="1"/>
              <a:t>заохочує</a:t>
            </a:r>
            <a:r>
              <a:rPr lang="ru-RU" sz="2000" dirty="0"/>
              <a:t> і </a:t>
            </a:r>
            <a:r>
              <a:rPr lang="ru-RU" sz="2000" dirty="0" err="1"/>
              <a:t>підтримує</a:t>
            </a:r>
            <a:r>
              <a:rPr lang="ru-RU" sz="2000" dirty="0"/>
              <a:t> </a:t>
            </a:r>
            <a:r>
              <a:rPr lang="ru-RU" sz="2000" dirty="0" err="1"/>
              <a:t>благодійницьку</a:t>
            </a:r>
            <a:r>
              <a:rPr lang="ru-RU" sz="2000" dirty="0"/>
              <a:t> </a:t>
            </a:r>
            <a:r>
              <a:rPr lang="ru-RU" sz="2000" dirty="0" err="1"/>
              <a:t>діяльність</a:t>
            </a:r>
            <a:r>
              <a:rPr lang="ru-RU" sz="2000" dirty="0"/>
              <a:t> </a:t>
            </a:r>
            <a:r>
              <a:rPr lang="ru-RU" sz="2000" dirty="0" err="1"/>
              <a:t>щодо</a:t>
            </a:r>
            <a:r>
              <a:rPr lang="ru-RU" sz="2000" dirty="0"/>
              <a:t> </a:t>
            </a:r>
            <a:r>
              <a:rPr lang="ru-RU" sz="2000" dirty="0" err="1"/>
              <a:t>дітей</a:t>
            </a:r>
            <a:r>
              <a:rPr lang="ru-RU" sz="2000" dirty="0"/>
              <a:t>.</a:t>
            </a:r>
          </a:p>
          <a:p>
            <a:pPr fontAlgn="base"/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7770313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55576" y="251558"/>
            <a:ext cx="8208912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/>
            <a:r>
              <a:rPr lang="ru-RU" sz="2400" b="1" dirty="0" smtClean="0">
                <a:solidFill>
                  <a:srgbClr val="002060"/>
                </a:solidFill>
              </a:rPr>
              <a:t>                              </a:t>
            </a:r>
            <a:r>
              <a:rPr lang="ru-RU" sz="2400" b="1" dirty="0" err="1" smtClean="0">
                <a:solidFill>
                  <a:srgbClr val="002060"/>
                </a:solidFill>
              </a:rPr>
              <a:t>Стаття</a:t>
            </a:r>
            <a:r>
              <a:rPr lang="ru-RU" sz="2400" b="1" dirty="0" smtClean="0">
                <a:solidFill>
                  <a:srgbClr val="002060"/>
                </a:solidFill>
              </a:rPr>
              <a:t> 53 </a:t>
            </a:r>
            <a:r>
              <a:rPr lang="ru-RU" sz="2400" b="1" dirty="0" err="1" smtClean="0">
                <a:solidFill>
                  <a:srgbClr val="002060"/>
                </a:solidFill>
              </a:rPr>
              <a:t>Конституції</a:t>
            </a:r>
            <a:r>
              <a:rPr lang="ru-RU" sz="2400" b="1" dirty="0" smtClean="0">
                <a:solidFill>
                  <a:srgbClr val="002060"/>
                </a:solidFill>
              </a:rPr>
              <a:t> України </a:t>
            </a:r>
          </a:p>
          <a:p>
            <a:pPr algn="ctr" fontAlgn="base"/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Кожен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має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право на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освіту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ctr" fontAlgn="base"/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Повна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загальна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середня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освіта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є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обов'язковою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pPr algn="ctr" fontAlgn="base"/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Держава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забезпечує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доступність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безоплатність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дошкільної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повної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загальної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середньої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професійно-технічної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вищої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освіти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в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державних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комунальних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навчальних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закладах;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розвиток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дошкільної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повної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загальної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середньої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позашкільної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професійно-технічної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вищої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і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післядипломної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освіти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,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різних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форм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навчання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;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надання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державних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стипендій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та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пільг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>
                <a:solidFill>
                  <a:schemeClr val="tx2">
                    <a:lumMod val="50000"/>
                  </a:schemeClr>
                </a:solidFill>
              </a:rPr>
              <a:t>учням</a:t>
            </a:r>
            <a:r>
              <a:rPr lang="ru-RU" sz="2400" dirty="0">
                <a:solidFill>
                  <a:schemeClr val="tx2">
                    <a:lumMod val="50000"/>
                  </a:schemeClr>
                </a:solidFill>
              </a:rPr>
              <a:t> і студентам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4124850"/>
            <a:ext cx="3744416" cy="2521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148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accent5">
            <a:alpha val="69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8449" y="116632"/>
            <a:ext cx="828092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В законі </a:t>
            </a:r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України «Про забезпечення організації правових умов соціального захисту дітей сиріт та дітей, позбавлених батьківського піклування </a:t>
            </a:r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йдеться </a:t>
            </a:r>
            <a:r>
              <a:rPr lang="uk-UA" sz="2400" i="1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про те, що:</a:t>
            </a:r>
            <a:endParaRPr lang="ru-RU" sz="2400" i="1" dirty="0">
              <a:solidFill>
                <a:schemeClr val="tx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98449" y="1323211"/>
            <a:ext cx="8568952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Wingdings" pitchFamily="2" charset="2"/>
              <a:buChar char="Ø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Відповідно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до статті 4 цього Закону України заходи соціального захисту дітей-сиріт та дітей, позбавлених батьківського піклування, гарантуються, забезпечуються та охороняються державою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342900" indent="-342900">
              <a:buFont typeface="Wingdings" pitchFamily="2" charset="2"/>
              <a:buChar char="Ø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Державні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соціальні стандарти для дітей-сиріт та дітей, позбавлених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    батьківського </a:t>
            </a: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піклування, встановлюються незалежно від того, де така дитина перебуває на утриманні та вихованні, на рівні, не меншому за встановлений прожитковий мінімум для осіб відповідного віку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285750" indent="-285750">
              <a:buFont typeface="Wingdings" pitchFamily="2" charset="2"/>
              <a:buChar char="Ø"/>
            </a:pP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Статус дитини-сироти та дитини, позбавленої батьківського піклування, - визначене відповідно до законодавства становище дитини, яке надає їй право на повне державне забезпечення і отримання передбачених законодавством пільг та яке підтверджується комплектом документів, що засвідчують її статус.</a:t>
            </a:r>
          </a:p>
          <a:p>
            <a:pPr marL="285750" indent="-285750"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73107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92D050">
            <a:alpha val="7500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395536" y="476672"/>
            <a:ext cx="8208912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Допомога та утримання таких дітей не можуть бути нижчими за встановлені мінімальні стандарти, що забезпечують кожній дитині рівень життя, необхідний для фізичного, розумового, духовного, морального та соціального розвитку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477888" y="2780928"/>
            <a:ext cx="4572000" cy="3416320"/>
          </a:xfrm>
          <a:prstGeom prst="rect">
            <a:avLst/>
          </a:prstGeom>
        </p:spPr>
        <p:txBody>
          <a:bodyPr>
            <a:spAutoFit/>
          </a:bodyPr>
          <a:lstStyle/>
          <a:p>
            <a:pPr marL="285750" indent="-285750">
              <a:buFont typeface="Wingdings" pitchFamily="2" charset="2"/>
              <a:buChar char="Ø"/>
            </a:pPr>
            <a:r>
              <a:rPr lang="uk-UA" sz="2400" i="1" dirty="0">
                <a:latin typeface="Times New Roman" pitchFamily="18" charset="0"/>
                <a:cs typeface="Times New Roman" pitchFamily="18" charset="0"/>
              </a:rPr>
              <a:t>Вартість повного державного забезпечення у грошовому еквіваленті для дітей - сиріт та дітей, позбавлених батьківського піклування,до двадцяти трьох років визначається відповідно до Закону України "Про прожитковий мінімум»</a:t>
            </a:r>
            <a:endParaRPr lang="uk-UA" sz="2400" i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36096" y="2636912"/>
            <a:ext cx="2889448" cy="29523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6942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316</TotalTime>
  <Words>719</Words>
  <Application>Microsoft Office PowerPoint</Application>
  <PresentationFormat>Экран (4:3)</PresentationFormat>
  <Paragraphs>49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Волна</vt:lpstr>
      <vt:lpstr>Презентация PowerPoint</vt:lpstr>
      <vt:lpstr>Права дитини – це система можливостей, які необхідні особі для її комплексного та цілісного розвитку в умовах і відповідно до вимог середовища. Дитиною є особа, яка не досягла 18 річного віку.</vt:lpstr>
      <vt:lpstr>Презентация PowerPoint</vt:lpstr>
      <vt:lpstr>Презентация PowerPoint</vt:lpstr>
      <vt:lpstr>- Конституція України; - Сімейний кодекс; - Цивільний кодекс; - Житловий кодекс; - Закон України «Про основи соціального захисту бездомних і безпритульних дітей» - Закон України «Про охорону дитинства»; - Закон України «Про забезпечення організаційно-правових умов соціального захисту дітей сиріт та дітей, позбавлених батьківського піклування»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1111</dc:creator>
  <cp:lastModifiedBy>1111</cp:lastModifiedBy>
  <cp:revision>29</cp:revision>
  <dcterms:created xsi:type="dcterms:W3CDTF">2015-05-21T07:56:09Z</dcterms:created>
  <dcterms:modified xsi:type="dcterms:W3CDTF">2015-05-22T05:51:00Z</dcterms:modified>
</cp:coreProperties>
</file>