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75" r:id="rId9"/>
    <p:sldId id="274" r:id="rId10"/>
    <p:sldId id="276" r:id="rId11"/>
    <p:sldId id="273" r:id="rId12"/>
    <p:sldId id="277" r:id="rId13"/>
    <p:sldId id="278" r:id="rId14"/>
    <p:sldId id="272" r:id="rId15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2014/2015</c:v>
                </c:pt>
              </c:strCache>
            </c:strRef>
          </c:tx>
          <c:dLbls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Практично здорові</c:v>
                </c:pt>
                <c:pt idx="1">
                  <c:v>На диспансерному обліку</c:v>
                </c:pt>
                <c:pt idx="2">
                  <c:v>Направлені на дообстеження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51.6</c:v>
                </c:pt>
                <c:pt idx="1">
                  <c:v>48.3</c:v>
                </c:pt>
                <c:pt idx="2">
                  <c:v>32.200000000000003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2013/2014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200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2000"/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2000"/>
                  </a:pPr>
                  <a:endParaRPr lang="ru-RU"/>
                </a:p>
              </c:txPr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Практично здорові</c:v>
                </c:pt>
                <c:pt idx="1">
                  <c:v>На диспансерному обліку</c:v>
                </c:pt>
                <c:pt idx="2">
                  <c:v>Направлені на дообстеження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59.6</c:v>
                </c:pt>
                <c:pt idx="1">
                  <c:v>40.300000000000004</c:v>
                </c:pt>
                <c:pt idx="2">
                  <c:v>23</c:v>
                </c:pt>
              </c:numCache>
            </c:numRef>
          </c:val>
        </c:ser>
        <c:shape val="box"/>
        <c:axId val="77003776"/>
        <c:axId val="91235072"/>
        <c:axId val="0"/>
      </c:bar3DChart>
      <c:catAx>
        <c:axId val="77003776"/>
        <c:scaling>
          <c:orientation val="minMax"/>
        </c:scaling>
        <c:axPos val="b"/>
        <c:tickLblPos val="nextTo"/>
        <c:crossAx val="91235072"/>
        <c:crosses val="autoZero"/>
        <c:auto val="1"/>
        <c:lblAlgn val="ctr"/>
        <c:lblOffset val="100"/>
      </c:catAx>
      <c:valAx>
        <c:axId val="91235072"/>
        <c:scaling>
          <c:orientation val="minMax"/>
        </c:scaling>
        <c:axPos val="l"/>
        <c:majorGridlines/>
        <c:numFmt formatCode="General" sourceLinked="1"/>
        <c:tickLblPos val="nextTo"/>
        <c:crossAx val="77003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2014/2015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основна</c:v>
                </c:pt>
                <c:pt idx="1">
                  <c:v>підготовча</c:v>
                </c:pt>
                <c:pt idx="2">
                  <c:v>спеціальна</c:v>
                </c:pt>
                <c:pt idx="3">
                  <c:v>звільнені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48.8</c:v>
                </c:pt>
                <c:pt idx="1">
                  <c:v>46.9</c:v>
                </c:pt>
                <c:pt idx="2">
                  <c:v>3.7800000000000002</c:v>
                </c:pt>
                <c:pt idx="3">
                  <c:v>0.4800000000000002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2013/2014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1699346405228555E-3"/>
                  <c:y val="2.7777777777777835E-3"/>
                </c:manualLayout>
              </c:layout>
              <c:showVal val="1"/>
            </c:dLbl>
            <c:dLbl>
              <c:idx val="1"/>
              <c:layout>
                <c:manualLayout>
                  <c:x val="1.633986928104570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основна</c:v>
                </c:pt>
                <c:pt idx="1">
                  <c:v>підготовча</c:v>
                </c:pt>
                <c:pt idx="2">
                  <c:v>спеціальна</c:v>
                </c:pt>
                <c:pt idx="3">
                  <c:v>звільнені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42.7</c:v>
                </c:pt>
                <c:pt idx="1">
                  <c:v>34.300000000000004</c:v>
                </c:pt>
                <c:pt idx="2">
                  <c:v>22.5</c:v>
                </c:pt>
                <c:pt idx="3">
                  <c:v>0.5</c:v>
                </c:pt>
              </c:numCache>
            </c:numRef>
          </c:val>
        </c:ser>
        <c:shape val="cylinder"/>
        <c:axId val="92908928"/>
        <c:axId val="92918912"/>
        <c:axId val="0"/>
      </c:bar3DChart>
      <c:catAx>
        <c:axId val="92908928"/>
        <c:scaling>
          <c:orientation val="minMax"/>
        </c:scaling>
        <c:axPos val="b"/>
        <c:tickLblPos val="nextTo"/>
        <c:crossAx val="92918912"/>
        <c:crosses val="autoZero"/>
        <c:auto val="1"/>
        <c:lblAlgn val="ctr"/>
        <c:lblOffset val="100"/>
      </c:catAx>
      <c:valAx>
        <c:axId val="92918912"/>
        <c:scaling>
          <c:orientation val="minMax"/>
        </c:scaling>
        <c:axPos val="l"/>
        <c:majorGridlines/>
        <c:numFmt formatCode="General" sourceLinked="1"/>
        <c:tickLblPos val="nextTo"/>
        <c:crossAx val="9290892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AngAx val="1"/>
    </c:view3D>
    <c:plotArea>
      <c:layout>
        <c:manualLayout>
          <c:layoutTarget val="inner"/>
          <c:xMode val="edge"/>
          <c:yMode val="edge"/>
          <c:x val="8.2055417414928403E-2"/>
          <c:y val="3.7427322644156678E-2"/>
          <c:w val="0.86594149168854007"/>
          <c:h val="0.5840778754046571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Гімназія №1</c:v>
                </c:pt>
                <c:pt idx="1">
                  <c:v>ЗОШ №2</c:v>
                </c:pt>
                <c:pt idx="2">
                  <c:v>ЗОШ №3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161</c:v>
                </c:pt>
                <c:pt idx="1">
                  <c:v>140</c:v>
                </c:pt>
                <c:pt idx="2">
                  <c:v>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Підготовча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Гімназія №1</c:v>
                </c:pt>
                <c:pt idx="1">
                  <c:v>ЗОШ №2</c:v>
                </c:pt>
                <c:pt idx="2">
                  <c:v>ЗОШ №3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197</c:v>
                </c:pt>
                <c:pt idx="1">
                  <c:v>130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Спеціальна та звільнені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Гімназія №1</c:v>
                </c:pt>
                <c:pt idx="1">
                  <c:v>ЗОШ №2</c:v>
                </c:pt>
                <c:pt idx="2">
                  <c:v>ЗОШ №3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</c:ser>
        <c:shape val="pyramid"/>
        <c:axId val="93024640"/>
        <c:axId val="93026176"/>
        <c:axId val="0"/>
      </c:bar3DChart>
      <c:catAx>
        <c:axId val="93024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026176"/>
        <c:crosses val="autoZero"/>
        <c:auto val="1"/>
        <c:lblAlgn val="ctr"/>
        <c:lblOffset val="100"/>
      </c:catAx>
      <c:valAx>
        <c:axId val="93026176"/>
        <c:scaling>
          <c:orientation val="minMax"/>
        </c:scaling>
        <c:axPos val="l"/>
        <c:majorGridlines/>
        <c:numFmt formatCode="General" sourceLinked="1"/>
        <c:tickLblPos val="nextTo"/>
        <c:crossAx val="93024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860006561679789"/>
          <c:y val="0.86764433936825658"/>
          <c:w val="0.73531802274715652"/>
          <c:h val="0.125999946954370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AngAx val="1"/>
    </c:view3D>
    <c:plotArea>
      <c:layout>
        <c:manualLayout>
          <c:layoutTarget val="inner"/>
          <c:xMode val="edge"/>
          <c:yMode val="edge"/>
          <c:x val="8.2055417414928403E-2"/>
          <c:y val="3.7427322644156664E-2"/>
          <c:w val="0.86594149168853962"/>
          <c:h val="0.5840778754046571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Основна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Гур.Козачанська</c:v>
                </c:pt>
                <c:pt idx="1">
                  <c:v>Івашківська</c:v>
                </c:pt>
                <c:pt idx="2">
                  <c:v>Одноробівська</c:v>
                </c:pt>
                <c:pt idx="3">
                  <c:v>Олександрівська</c:v>
                </c:pt>
                <c:pt idx="4">
                  <c:v>Писарівська</c:v>
                </c:pt>
                <c:pt idx="5">
                  <c:v>Ряснянська</c:v>
                </c:pt>
                <c:pt idx="6">
                  <c:v>Удянська</c:v>
                </c:pt>
                <c:pt idx="7">
                  <c:v>Феськівська</c:v>
                </c:pt>
                <c:pt idx="8">
                  <c:v>Макарівська</c:v>
                </c:pt>
                <c:pt idx="9">
                  <c:v>Довжанський</c:v>
                </c:pt>
                <c:pt idx="10">
                  <c:v>М-Рогозянський</c:v>
                </c:pt>
                <c:pt idx="11">
                  <c:v>Сковородинівський</c:v>
                </c:pt>
                <c:pt idx="12">
                  <c:v>Жовтневий</c:v>
                </c:pt>
                <c:pt idx="13">
                  <c:v>Лютівський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24</c:v>
                </c:pt>
                <c:pt idx="1">
                  <c:v>54</c:v>
                </c:pt>
                <c:pt idx="2">
                  <c:v>33</c:v>
                </c:pt>
                <c:pt idx="3">
                  <c:v>60</c:v>
                </c:pt>
                <c:pt idx="4">
                  <c:v>24</c:v>
                </c:pt>
                <c:pt idx="5">
                  <c:v>32</c:v>
                </c:pt>
                <c:pt idx="6">
                  <c:v>48</c:v>
                </c:pt>
                <c:pt idx="7">
                  <c:v>92</c:v>
                </c:pt>
                <c:pt idx="8">
                  <c:v>11</c:v>
                </c:pt>
                <c:pt idx="9">
                  <c:v>89</c:v>
                </c:pt>
                <c:pt idx="10">
                  <c:v>28</c:v>
                </c:pt>
                <c:pt idx="11">
                  <c:v>18</c:v>
                </c:pt>
                <c:pt idx="12">
                  <c:v>21</c:v>
                </c:pt>
                <c:pt idx="13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Підготовча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Гур.Козачанська</c:v>
                </c:pt>
                <c:pt idx="1">
                  <c:v>Івашківська</c:v>
                </c:pt>
                <c:pt idx="2">
                  <c:v>Одноробівська</c:v>
                </c:pt>
                <c:pt idx="3">
                  <c:v>Олександрівська</c:v>
                </c:pt>
                <c:pt idx="4">
                  <c:v>Писарівська</c:v>
                </c:pt>
                <c:pt idx="5">
                  <c:v>Ряснянська</c:v>
                </c:pt>
                <c:pt idx="6">
                  <c:v>Удянська</c:v>
                </c:pt>
                <c:pt idx="7">
                  <c:v>Феськівська</c:v>
                </c:pt>
                <c:pt idx="8">
                  <c:v>Макарівська</c:v>
                </c:pt>
                <c:pt idx="9">
                  <c:v>Довжанський</c:v>
                </c:pt>
                <c:pt idx="10">
                  <c:v>М-Рогозянський</c:v>
                </c:pt>
                <c:pt idx="11">
                  <c:v>Сковородинівський</c:v>
                </c:pt>
                <c:pt idx="12">
                  <c:v>Жовтневий</c:v>
                </c:pt>
                <c:pt idx="13">
                  <c:v>Лютівський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10</c:v>
                </c:pt>
                <c:pt idx="1">
                  <c:v>26</c:v>
                </c:pt>
                <c:pt idx="2">
                  <c:v>34</c:v>
                </c:pt>
                <c:pt idx="3">
                  <c:v>51</c:v>
                </c:pt>
                <c:pt idx="4">
                  <c:v>8</c:v>
                </c:pt>
                <c:pt idx="5">
                  <c:v>13</c:v>
                </c:pt>
                <c:pt idx="6">
                  <c:v>41</c:v>
                </c:pt>
                <c:pt idx="7">
                  <c:v>94</c:v>
                </c:pt>
                <c:pt idx="8">
                  <c:v>14</c:v>
                </c:pt>
                <c:pt idx="9">
                  <c:v>87</c:v>
                </c:pt>
                <c:pt idx="10">
                  <c:v>51</c:v>
                </c:pt>
                <c:pt idx="11">
                  <c:v>74</c:v>
                </c:pt>
                <c:pt idx="12">
                  <c:v>3</c:v>
                </c:pt>
                <c:pt idx="13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Спеціальна та звільнені</c:v>
                </c:pt>
              </c:strCache>
            </c:strRef>
          </c:tx>
          <c:dLbls>
            <c:showVal val="1"/>
          </c:dLbls>
          <c:cat>
            <c:strRef>
              <c:f>Лист1!$A$2:$A$15</c:f>
              <c:strCache>
                <c:ptCount val="14"/>
                <c:pt idx="0">
                  <c:v>Гур.Козачанська</c:v>
                </c:pt>
                <c:pt idx="1">
                  <c:v>Івашківська</c:v>
                </c:pt>
                <c:pt idx="2">
                  <c:v>Одноробівська</c:v>
                </c:pt>
                <c:pt idx="3">
                  <c:v>Олександрівська</c:v>
                </c:pt>
                <c:pt idx="4">
                  <c:v>Писарівська</c:v>
                </c:pt>
                <c:pt idx="5">
                  <c:v>Ряснянська</c:v>
                </c:pt>
                <c:pt idx="6">
                  <c:v>Удянська</c:v>
                </c:pt>
                <c:pt idx="7">
                  <c:v>Феськівська</c:v>
                </c:pt>
                <c:pt idx="8">
                  <c:v>Макарівська</c:v>
                </c:pt>
                <c:pt idx="9">
                  <c:v>Довжанський</c:v>
                </c:pt>
                <c:pt idx="10">
                  <c:v>М-Рогозянський</c:v>
                </c:pt>
                <c:pt idx="11">
                  <c:v>Сковородинівський</c:v>
                </c:pt>
                <c:pt idx="12">
                  <c:v>Жовтневий</c:v>
                </c:pt>
                <c:pt idx="13">
                  <c:v>Лютівський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  <c:pt idx="6">
                  <c:v>4</c:v>
                </c:pt>
                <c:pt idx="7">
                  <c:v>5</c:v>
                </c:pt>
                <c:pt idx="8">
                  <c:v>0</c:v>
                </c:pt>
                <c:pt idx="9">
                  <c:v>2</c:v>
                </c:pt>
                <c:pt idx="10">
                  <c:v>6</c:v>
                </c:pt>
                <c:pt idx="11">
                  <c:v>12</c:v>
                </c:pt>
                <c:pt idx="12">
                  <c:v>2</c:v>
                </c:pt>
                <c:pt idx="13">
                  <c:v>0</c:v>
                </c:pt>
              </c:numCache>
            </c:numRef>
          </c:val>
        </c:ser>
        <c:shape val="pyramid"/>
        <c:axId val="93127424"/>
        <c:axId val="93128960"/>
        <c:axId val="0"/>
      </c:bar3DChart>
      <c:catAx>
        <c:axId val="93127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128960"/>
        <c:crosses val="autoZero"/>
        <c:auto val="1"/>
        <c:lblAlgn val="ctr"/>
        <c:lblOffset val="100"/>
      </c:catAx>
      <c:valAx>
        <c:axId val="93128960"/>
        <c:scaling>
          <c:orientation val="minMax"/>
        </c:scaling>
        <c:axPos val="l"/>
        <c:majorGridlines/>
        <c:numFmt formatCode="General" sourceLinked="1"/>
        <c:tickLblPos val="nextTo"/>
        <c:crossAx val="93127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860006561679789"/>
          <c:y val="0.86764433936825625"/>
          <c:w val="0.73531802274715652"/>
          <c:h val="0.1259999469543705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к-ть учнів</c:v>
                </c:pt>
              </c:strCache>
            </c:strRef>
          </c:tx>
          <c:dLbls>
            <c:showVal val="1"/>
          </c:dLbls>
          <c:cat>
            <c:strRef>
              <c:f>Лист1!$A$2:$A$18</c:f>
              <c:strCache>
                <c:ptCount val="17"/>
                <c:pt idx="0">
                  <c:v>Писарівська</c:v>
                </c:pt>
                <c:pt idx="1">
                  <c:v>Удянська</c:v>
                </c:pt>
                <c:pt idx="2">
                  <c:v>Макарівська</c:v>
                </c:pt>
                <c:pt idx="3">
                  <c:v>Івашківська</c:v>
                </c:pt>
                <c:pt idx="4">
                  <c:v>Олександрівська</c:v>
                </c:pt>
                <c:pt idx="5">
                  <c:v>Феськівська</c:v>
                </c:pt>
                <c:pt idx="6">
                  <c:v>Гур.Козачанська</c:v>
                </c:pt>
                <c:pt idx="7">
                  <c:v>Одноробівська</c:v>
                </c:pt>
                <c:pt idx="8">
                  <c:v>Довжанський</c:v>
                </c:pt>
                <c:pt idx="9">
                  <c:v>Лютівський</c:v>
                </c:pt>
                <c:pt idx="10">
                  <c:v>М-Рогозянський</c:v>
                </c:pt>
                <c:pt idx="11">
                  <c:v>Сковородинівський</c:v>
                </c:pt>
                <c:pt idx="12">
                  <c:v>Жовтневий</c:v>
                </c:pt>
                <c:pt idx="13">
                  <c:v>Ряснянська</c:v>
                </c:pt>
                <c:pt idx="14">
                  <c:v>Гімназія №1</c:v>
                </c:pt>
                <c:pt idx="15">
                  <c:v>ЗОШ №2</c:v>
                </c:pt>
                <c:pt idx="16">
                  <c:v>ЗОШ №3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6</c:v>
                </c:pt>
                <c:pt idx="14">
                  <c:v>15</c:v>
                </c:pt>
                <c:pt idx="15">
                  <c:v>21</c:v>
                </c:pt>
                <c:pt idx="16">
                  <c:v>105</c:v>
                </c:pt>
              </c:numCache>
            </c:numRef>
          </c:val>
        </c:ser>
        <c:axId val="93181440"/>
        <c:axId val="93182976"/>
      </c:barChart>
      <c:catAx>
        <c:axId val="9318144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3182976"/>
        <c:crosses val="autoZero"/>
        <c:auto val="1"/>
        <c:lblAlgn val="ctr"/>
        <c:lblOffset val="100"/>
      </c:catAx>
      <c:valAx>
        <c:axId val="93182976"/>
        <c:scaling>
          <c:orientation val="minMax"/>
        </c:scaling>
        <c:delete val="1"/>
        <c:axPos val="b"/>
        <c:numFmt formatCode="General" sourceLinked="1"/>
        <c:tickLblPos val="nextTo"/>
        <c:crossAx val="93181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226E6C-7CAC-47E6-BA29-31855F2A14D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3D84B7-75C6-4AF1-889F-69701C443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8429684" cy="2357454"/>
          </a:xfrm>
        </p:spPr>
        <p:txBody>
          <a:bodyPr>
            <a:normAutofit fontScale="92500" lnSpcReduction="20000"/>
          </a:bodyPr>
          <a:lstStyle/>
          <a:p>
            <a:pPr algn="r"/>
            <a:endParaRPr lang="uk-UA" dirty="0" smtClean="0"/>
          </a:p>
          <a:p>
            <a:pPr algn="r"/>
            <a:r>
              <a:rPr lang="uk-UA" dirty="0" smtClean="0"/>
              <a:t>Обідник Д.О.,</a:t>
            </a:r>
          </a:p>
          <a:p>
            <a:pPr algn="r"/>
            <a:r>
              <a:rPr lang="uk-UA" dirty="0" smtClean="0"/>
              <a:t>головний спеціаліст </a:t>
            </a:r>
          </a:p>
          <a:p>
            <a:pPr algn="r"/>
            <a:r>
              <a:rPr lang="ru-RU" dirty="0" smtClean="0"/>
              <a:t>в</a:t>
            </a:r>
            <a:r>
              <a:rPr lang="uk-UA" dirty="0" err="1" smtClean="0"/>
              <a:t>ідділу</a:t>
            </a:r>
            <a:r>
              <a:rPr lang="uk-UA" dirty="0" smtClean="0"/>
              <a:t> освіти</a:t>
            </a:r>
          </a:p>
          <a:p>
            <a:pPr algn="r"/>
            <a:r>
              <a:rPr lang="uk-UA" dirty="0" smtClean="0"/>
              <a:t> Золочівської РДА</a:t>
            </a:r>
          </a:p>
          <a:p>
            <a:r>
              <a:rPr lang="uk-UA" dirty="0" smtClean="0"/>
              <a:t>24 березня 2015 року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Про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результати проведення поглиблених профілактичних медичних оглядів школярів ЗНЗ у 2014-2015 </a:t>
            </a:r>
            <a:r>
              <a:rPr lang="uk-UA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н.р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Кількість учнів, що НЕ пройшли медогляд станом на 18.03.2015 року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447800"/>
          <a:ext cx="8643998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8272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  <a:latin typeface="Monotype Corsiva" pitchFamily="66" charset="0"/>
              </a:rPr>
              <a:t>Заходи в ЗНЗ за результатами поглиблених профілактичних медичних оглядів: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500594"/>
          </a:xfrm>
        </p:spPr>
        <p:txBody>
          <a:bodyPr>
            <a:normAutofit lnSpcReduction="10000"/>
          </a:bodyPr>
          <a:lstStyle/>
          <a:p>
            <a:r>
              <a:rPr lang="uk-UA" u="sng" dirty="0" smtClean="0"/>
              <a:t>Сприяти проходженню учнями медогляду 100%</a:t>
            </a:r>
          </a:p>
          <a:p>
            <a:r>
              <a:rPr lang="uk-UA" dirty="0" smtClean="0"/>
              <a:t>Наказ «Про затвердження списків учнів, які належать до підготовчої та спеціальної групи» з вказівкою діагнозу захворювання і терміном перебування в ній;</a:t>
            </a:r>
            <a:endParaRPr lang="ru-RU" dirty="0" smtClean="0"/>
          </a:p>
          <a:p>
            <a:pPr lvl="0"/>
            <a:r>
              <a:rPr lang="uk-UA" dirty="0" smtClean="0"/>
              <a:t>моніторинг стану здоров’я учнів;</a:t>
            </a:r>
            <a:endParaRPr lang="ru-RU" dirty="0" smtClean="0"/>
          </a:p>
          <a:p>
            <a:pPr lvl="0"/>
            <a:r>
              <a:rPr lang="uk-UA" dirty="0" smtClean="0"/>
              <a:t>заходи по зниженню захворюваності учнів в школі;</a:t>
            </a:r>
            <a:endParaRPr lang="ru-RU" dirty="0" smtClean="0"/>
          </a:p>
          <a:p>
            <a:pPr lvl="0"/>
            <a:r>
              <a:rPr lang="uk-UA" dirty="0" smtClean="0"/>
              <a:t>ведення паспортів  здоров’я;</a:t>
            </a:r>
            <a:endParaRPr lang="ru-RU" dirty="0" smtClean="0"/>
          </a:p>
          <a:p>
            <a:r>
              <a:rPr lang="uk-UA" dirty="0" smtClean="0"/>
              <a:t>проведення фізкультурно-масової, спортивної та фізкультурно-оздоровчої роботи.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u="sng" dirty="0" smtClean="0">
                <a:solidFill>
                  <a:srgbClr val="FF0000"/>
                </a:solidFill>
                <a:latin typeface="+mn-lt"/>
              </a:rPr>
              <a:t>Форми документації</a:t>
            </a:r>
            <a:r>
              <a:rPr lang="uk-UA" b="1" i="1" dirty="0" smtClean="0">
                <a:latin typeface="+mn-lt"/>
              </a:rPr>
              <a:t/>
            </a:r>
            <a:br>
              <a:rPr lang="uk-UA" b="1" i="1" dirty="0" smtClean="0">
                <a:latin typeface="+mn-lt"/>
              </a:rPr>
            </a:br>
            <a:r>
              <a:rPr lang="uk-UA" dirty="0" smtClean="0">
                <a:solidFill>
                  <a:srgbClr val="FF0000"/>
                </a:solidFill>
                <a:latin typeface="+mn-lt"/>
              </a:rPr>
              <a:t>Листок здоров’я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7656" t="28333" r="25937" b="6666"/>
          <a:stretch>
            <a:fillRect/>
          </a:stretch>
        </p:blipFill>
        <p:spPr bwMode="auto">
          <a:xfrm>
            <a:off x="1899136" y="1447800"/>
            <a:ext cx="580292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Направлення на </a:t>
            </a:r>
            <a:r>
              <a:rPr lang="uk-UA" dirty="0" err="1" smtClean="0">
                <a:solidFill>
                  <a:srgbClr val="FF0000"/>
                </a:solidFill>
              </a:rPr>
              <a:t>дообстеження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7500" t="27500" r="36250" b="15833"/>
          <a:stretch>
            <a:fillRect/>
          </a:stretch>
        </p:blipFill>
        <p:spPr bwMode="auto">
          <a:xfrm>
            <a:off x="2285984" y="975253"/>
            <a:ext cx="4786345" cy="581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9600" b="1" dirty="0" smtClean="0">
                <a:solidFill>
                  <a:srgbClr val="00B050"/>
                </a:solidFill>
                <a:latin typeface="Monotype Corsiva" pitchFamily="66" charset="0"/>
              </a:rPr>
              <a:t>Дякую за увагу!</a:t>
            </a:r>
            <a:endParaRPr lang="ru-RU" sz="96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Накази: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Про організацію профілактичних медичних оглядів учнів у загальноосвітніх навчальних закладах району </a:t>
            </a:r>
          </a:p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№297 </a:t>
            </a:r>
            <a:r>
              <a:rPr lang="uk-UA" dirty="0" smtClean="0">
                <a:solidFill>
                  <a:srgbClr val="FF0000"/>
                </a:solidFill>
              </a:rPr>
              <a:t>від </a:t>
            </a:r>
            <a:r>
              <a:rPr lang="uk-UA" dirty="0" smtClean="0">
                <a:solidFill>
                  <a:srgbClr val="FF0000"/>
                </a:solidFill>
              </a:rPr>
              <a:t>20.08.2014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uk-UA" dirty="0" smtClean="0"/>
              <a:t>Про проведення поглиблених профілактичних оглядів учнів 1-11 класів у загальноосвітніх навчальних закладах району </a:t>
            </a:r>
          </a:p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№_</a:t>
            </a:r>
            <a:r>
              <a:rPr lang="uk-UA" u="sng" dirty="0" smtClean="0">
                <a:solidFill>
                  <a:srgbClr val="FF0000"/>
                </a:solidFill>
              </a:rPr>
              <a:t>190</a:t>
            </a:r>
            <a:r>
              <a:rPr lang="uk-UA" dirty="0" smtClean="0">
                <a:solidFill>
                  <a:srgbClr val="FF0000"/>
                </a:solidFill>
              </a:rPr>
              <a:t>_/_</a:t>
            </a:r>
            <a:r>
              <a:rPr lang="uk-UA" u="sng" dirty="0" smtClean="0">
                <a:solidFill>
                  <a:srgbClr val="FF0000"/>
                </a:solidFill>
              </a:rPr>
              <a:t>108</a:t>
            </a:r>
            <a:r>
              <a:rPr lang="uk-UA" dirty="0" smtClean="0">
                <a:solidFill>
                  <a:srgbClr val="FF0000"/>
                </a:solidFill>
              </a:rPr>
              <a:t>_/_</a:t>
            </a:r>
            <a:r>
              <a:rPr lang="uk-UA" u="sng" dirty="0" smtClean="0">
                <a:solidFill>
                  <a:srgbClr val="FF0000"/>
                </a:solidFill>
              </a:rPr>
              <a:t>354 </a:t>
            </a:r>
            <a:r>
              <a:rPr lang="uk-UA" dirty="0" smtClean="0">
                <a:solidFill>
                  <a:srgbClr val="FF0000"/>
                </a:solidFill>
              </a:rPr>
              <a:t>«_</a:t>
            </a:r>
            <a:r>
              <a:rPr lang="uk-UA" u="sng" dirty="0" smtClean="0">
                <a:solidFill>
                  <a:srgbClr val="FF0000"/>
                </a:solidFill>
              </a:rPr>
              <a:t>22</a:t>
            </a:r>
            <a:r>
              <a:rPr lang="uk-UA" dirty="0" smtClean="0">
                <a:solidFill>
                  <a:srgbClr val="FF0000"/>
                </a:solidFill>
              </a:rPr>
              <a:t>_»__</a:t>
            </a:r>
            <a:r>
              <a:rPr lang="uk-UA" u="sng" dirty="0" smtClean="0">
                <a:solidFill>
                  <a:srgbClr val="FF0000"/>
                </a:solidFill>
              </a:rPr>
              <a:t>вересня</a:t>
            </a:r>
            <a:r>
              <a:rPr lang="uk-UA" dirty="0" smtClean="0">
                <a:solidFill>
                  <a:srgbClr val="FF0000"/>
                </a:solidFill>
              </a:rPr>
              <a:t>__2014р.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25114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Взаємодія ЦРЛ, відділу освіти, ЗНЗ 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 проведенні поглиблених профілактичних медичних оглядів учнів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876"/>
            <a:ext cx="7729566" cy="278608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dirty="0" smtClean="0"/>
              <a:t>    </a:t>
            </a:r>
            <a:r>
              <a:rPr lang="uk-UA" sz="3100" dirty="0" smtClean="0">
                <a:solidFill>
                  <a:srgbClr val="FF0000"/>
                </a:solidFill>
              </a:rPr>
              <a:t>ВИРІШЕННЯ ПРОБЛЕМИ ЗБЕРЕЖЕННЯ ТА ЗМІЦНЕННЯ ЗДОРОВ’Я ДІТЕЙ </a:t>
            </a:r>
            <a:endParaRPr lang="uk-UA" sz="1100" dirty="0" smtClean="0"/>
          </a:p>
          <a:p>
            <a:pPr algn="ctr">
              <a:buNone/>
            </a:pPr>
            <a:r>
              <a:rPr lang="uk-UA" dirty="0" smtClean="0"/>
              <a:t>     (включення діяльності) </a:t>
            </a:r>
          </a:p>
          <a:p>
            <a:pPr algn="just"/>
            <a:r>
              <a:rPr lang="uk-UA" dirty="0" smtClean="0"/>
              <a:t>місцевих органів виконавчої влади</a:t>
            </a:r>
          </a:p>
          <a:p>
            <a:pPr algn="just"/>
            <a:r>
              <a:rPr lang="uk-UA" dirty="0" smtClean="0"/>
              <a:t>центральної районної лікарні</a:t>
            </a:r>
          </a:p>
          <a:p>
            <a:pPr algn="just"/>
            <a:r>
              <a:rPr lang="uk-UA" dirty="0" smtClean="0"/>
              <a:t>навчальних закладів</a:t>
            </a:r>
          </a:p>
          <a:p>
            <a:pPr algn="just"/>
            <a:r>
              <a:rPr lang="uk-UA" dirty="0" smtClean="0"/>
              <a:t>районної СЕС (</a:t>
            </a:r>
            <a:r>
              <a:rPr lang="uk-UA" sz="2000" dirty="0" err="1" smtClean="0"/>
              <a:t>Дергачівське</a:t>
            </a:r>
            <a:r>
              <a:rPr lang="uk-UA" sz="2000" dirty="0" smtClean="0"/>
              <a:t> міжрайонне управління Головного управління </a:t>
            </a:r>
            <a:r>
              <a:rPr lang="uk-UA" sz="2000" dirty="0" err="1" smtClean="0"/>
              <a:t>держсанепідем</a:t>
            </a:r>
            <a:r>
              <a:rPr lang="uk-UA" sz="2000" dirty="0" smtClean="0"/>
              <a:t> - служби в Харківській області).</a:t>
            </a:r>
            <a:endParaRPr lang="ru-RU" sz="2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29124" y="2643182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14282" y="214290"/>
          <a:ext cx="8501090" cy="6383546"/>
        </p:xfrm>
        <a:graphic>
          <a:graphicData uri="http://schemas.openxmlformats.org/presentationml/2006/ole">
            <p:oleObj spid="_x0000_s1025" name="Слайд" r:id="rId3" imgW="1933913" imgH="1449228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9704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Результати </a:t>
            </a:r>
            <a:b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  <a:t>поглибленого профілактичного медичного огляду (%) </a:t>
            </a:r>
            <a:br>
              <a:rPr lang="uk-UA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станом на 18.03.2015 року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42910" y="1928802"/>
          <a:ext cx="814393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Виявлена патологія </a:t>
            </a:r>
            <a:b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при проведенні поглиблених медичних оглядів (%)</a:t>
            </a:r>
            <a:b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> станом на 18.03.2015 року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571612"/>
          <a:ext cx="8286809" cy="5212080"/>
        </p:xfrm>
        <a:graphic>
          <a:graphicData uri="http://schemas.openxmlformats.org/drawingml/2006/table">
            <a:tbl>
              <a:tblPr/>
              <a:tblGrid>
                <a:gridCol w="969514"/>
                <a:gridCol w="838267"/>
                <a:gridCol w="967232"/>
                <a:gridCol w="967232"/>
                <a:gridCol w="1306191"/>
                <a:gridCol w="963808"/>
                <a:gridCol w="1304480"/>
                <a:gridCol w="970085"/>
              </a:tblGrid>
              <a:tr h="23968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Підлягало оглядам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Оглянуто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Виявлено патології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в т.ч. вперше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Абс.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Абс.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Абс.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2324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1848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79.5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1378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74.5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369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19.9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42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тому числі: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68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Класи хвороб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Абс.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Абс.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Хвороби органів дихання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3.35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1.02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Хвороби системи кровообігу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Хвороби органів травлення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3.08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0,91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Хвороби ендокринної системи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1.83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Хвороби сечостатевої системи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0.37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Хвороби органу зору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297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16,5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15.4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Хвороби ЛОР -органів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2.27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Неврологічна патологія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6.7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20.6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Хвороби кістково – м’язової системи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234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12.6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5.08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Хірургічна патологія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3.09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1,24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Гінекологічна патологія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1.56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1.35</a:t>
                      </a:r>
                      <a:endParaRPr lang="ru-RU" sz="1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Стоматологічна патологія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391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22.2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2.97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4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36" marR="45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>
                <a:solidFill>
                  <a:schemeClr val="tx2">
                    <a:lumMod val="75000"/>
                  </a:schemeClr>
                </a:solidFill>
              </a:rPr>
              <a:t>Розподіл дітей по групах </a:t>
            </a:r>
            <a:br>
              <a:rPr lang="uk-UA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tx2">
                    <a:lumMod val="75000"/>
                  </a:schemeClr>
                </a:solidFill>
              </a:rPr>
              <a:t>за станом здоров’я</a:t>
            </a:r>
            <a:br>
              <a:rPr lang="uk-UA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tx2">
                    <a:lumMod val="75000"/>
                  </a:schemeClr>
                </a:solidFill>
              </a:rPr>
              <a:t> для занять фізичною культурою (%)</a:t>
            </a:r>
            <a:br>
              <a:rPr lang="uk-UA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tx2">
                    <a:lumMod val="75000"/>
                  </a:schemeClr>
                </a:solidFill>
              </a:rPr>
              <a:t>станом на 18.03.2015</a:t>
            </a: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>
            <a:noAutofit/>
          </a:bodyPr>
          <a:lstStyle/>
          <a:p>
            <a:pPr algn="ctr">
              <a:defRPr lang="uk-UA" sz="2800" b="1" i="0" u="none" strike="noStrike" kern="1200" baseline="0">
                <a:solidFill>
                  <a:srgbClr val="696464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Моніторингові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дослідження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щодо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розподілу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дітей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ЗНЗ,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розташовані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міській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місцевості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по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групах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за станом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здоров’я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для занять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фізичною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культурою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у 2014 -2015 н.р. </a:t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1800" b="1" dirty="0" smtClean="0">
                <a:solidFill>
                  <a:schemeClr val="tx2">
                    <a:lumMod val="75000"/>
                  </a:schemeClr>
                </a:solidFill>
              </a:rPr>
              <a:t>станом на 18.03.2015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571612"/>
          <a:ext cx="91440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1143000"/>
          </a:xfrm>
        </p:spPr>
        <p:txBody>
          <a:bodyPr>
            <a:noAutofit/>
          </a:bodyPr>
          <a:lstStyle/>
          <a:p>
            <a:pPr algn="ctr">
              <a:defRPr lang="uk-UA" sz="2800" b="1" i="0" u="none" strike="noStrike" kern="1200" baseline="0">
                <a:solidFill>
                  <a:srgbClr val="696464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Моніторингові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дослідження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щодо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розподілу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дітей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ЗНЗ,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розташовані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сільській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місцевості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по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групах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за станом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здоров’я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для занять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фізичною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культурою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у 2014 -2015 н.р. 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</a:rPr>
              <a:t>станом на 18.03.2015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214422"/>
          <a:ext cx="964409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513</TotalTime>
  <Words>368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Справедливость</vt:lpstr>
      <vt:lpstr>Слайд</vt:lpstr>
      <vt:lpstr>Про результати проведення поглиблених профілактичних медичних оглядів школярів ЗНЗ у 2014-2015 н.р.</vt:lpstr>
      <vt:lpstr>Накази:</vt:lpstr>
      <vt:lpstr>Взаємодія ЦРЛ, відділу освіти, ЗНЗ  у проведенні поглиблених профілактичних медичних оглядів учнів</vt:lpstr>
      <vt:lpstr>Слайд 4</vt:lpstr>
      <vt:lpstr>Результати  поглибленого профілактичного медичного огляду (%)  станом на 18.03.2015 року</vt:lpstr>
      <vt:lpstr>Виявлена патологія  при проведенні поглиблених медичних оглядів (%)  станом на 18.03.2015 року</vt:lpstr>
      <vt:lpstr>Розподіл дітей по групах  за станом здоров’я  для занять фізичною культурою (%) станом на 18.03.2015 </vt:lpstr>
      <vt:lpstr>Моніторингові дослідження щодо розподілу дітей ЗНЗ, які розташовані в міській  місцевості по групах за станом здоров’я для занять фізичною культурою  у 2014 -2015 н.р.  станом на 18.03.2015 </vt:lpstr>
      <vt:lpstr>Моніторингові дослідження щодо розподілу дітей ЗНЗ, які розташовані в сільській місцевості по групах за станом здоров’я для занять фізичною культурою  у 2014 -2015 н.р.  станом на 18.03.2015 </vt:lpstr>
      <vt:lpstr>Кількість учнів, що НЕ пройшли медогляд станом на 18.03.2015 року</vt:lpstr>
      <vt:lpstr>Заходи в ЗНЗ за результатами поглиблених профілактичних медичних оглядів:</vt:lpstr>
      <vt:lpstr>Форми документації Листок здоров’я</vt:lpstr>
      <vt:lpstr>Направлення на дообстеження</vt:lpstr>
      <vt:lpstr>Дякую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результати проведення поглиблених профілактичних медичних оглядів школярів ЗНЗ у 2012-2013 н.р.</dc:title>
  <dc:creator>ЛКТО</dc:creator>
  <cp:lastModifiedBy>Admin</cp:lastModifiedBy>
  <cp:revision>49</cp:revision>
  <dcterms:created xsi:type="dcterms:W3CDTF">2013-01-17T13:49:40Z</dcterms:created>
  <dcterms:modified xsi:type="dcterms:W3CDTF">2015-03-24T06:08:25Z</dcterms:modified>
</cp:coreProperties>
</file>