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8" r:id="rId2"/>
  </p:sldMasterIdLst>
  <p:handoutMasterIdLst>
    <p:handoutMasterId r:id="rId14"/>
  </p:handoutMasterIdLst>
  <p:sldIdLst>
    <p:sldId id="261" r:id="rId3"/>
    <p:sldId id="304" r:id="rId4"/>
    <p:sldId id="305" r:id="rId5"/>
    <p:sldId id="290" r:id="rId6"/>
    <p:sldId id="292" r:id="rId7"/>
    <p:sldId id="289" r:id="rId8"/>
    <p:sldId id="310" r:id="rId9"/>
    <p:sldId id="311" r:id="rId10"/>
    <p:sldId id="309" r:id="rId11"/>
    <p:sldId id="313" r:id="rId12"/>
    <p:sldId id="315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 autoAdjust="0"/>
    <p:restoredTop sz="94660"/>
  </p:normalViewPr>
  <p:slideViewPr>
    <p:cSldViewPr>
      <p:cViewPr varScale="1">
        <p:scale>
          <a:sx n="78" d="100"/>
          <a:sy n="78" d="100"/>
        </p:scale>
        <p:origin x="-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FSZ-56CIVR4M\&#1052;&#1086;&#1080;%20&#1076;&#1086;&#1082;&#1091;&#1084;&#1077;&#1085;&#1090;&#1099;\&#1058;&#1082;&#1072;&#1095;&#1077;&#1085;&#1082;&#1086;\&#1044;&#1077;&#1088;&#1078;&#1072;&#1074;&#1085;%20&#1082;&#1086;&#1085;&#1090;&#1086;&#1088;&#1086;&#1083;&#1100;&#1042;&#1054;\&#1054;&#1088;&#1075;&#1072;&#1085;&#1110;&#1079;&#1086;&#1074;&#1072;&#1085;&#1080;&#1081;%20&#1087;&#1086;&#1095;&#1072;&#1090;&#1086;&#1082;%20&#1053;.&#1056;\2017\&#1055;&#1086;&#1095;&#1072;&#1090;&#1086;&#1082;%20&#1085;&#1072;&#1074;&#1095;&#1072;&#1083;&#1100;&#1085;&#1086;&#1075;&#1086;%20&#1088;&#1086;&#1082;&#1091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FSZ-56CIVR4M\&#1052;&#1086;&#1080;%20&#1076;&#1086;&#1082;&#1091;&#1084;&#1077;&#1085;&#1090;&#1099;\&#1058;&#1082;&#1072;&#1095;&#1077;&#1085;&#1082;&#1086;\&#1044;&#1077;&#1088;&#1078;&#1072;&#1074;&#1085;%20&#1082;&#1086;&#1085;&#1090;&#1086;&#1088;&#1086;&#1083;&#1100;&#1042;&#1054;\&#1054;&#1088;&#1075;&#1072;&#1085;&#1110;&#1079;&#1086;&#1074;&#1072;&#1085;&#1080;&#1081;%20&#1087;&#1086;&#1095;&#1072;&#1090;&#1086;&#1082;%20&#1053;.&#1056;\2017\&#1055;&#1086;&#1095;&#1072;&#1090;&#1086;&#1082;%20&#1085;&#1072;&#1074;&#1095;&#1072;&#1083;&#1100;&#1085;&#1086;&#1075;&#1086;%20&#1088;&#1086;&#1082;&#109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970085291069666E-2"/>
          <c:y val="2.9825139710604343E-2"/>
          <c:w val="0.93412776540311548"/>
          <c:h val="0.90229096355910199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961152"/>
        <c:axId val="41333504"/>
        <c:axId val="0"/>
      </c:bar3DChart>
      <c:catAx>
        <c:axId val="8696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333504"/>
        <c:crosses val="autoZero"/>
        <c:auto val="1"/>
        <c:lblAlgn val="ctr"/>
        <c:lblOffset val="100"/>
        <c:noMultiLvlLbl val="0"/>
      </c:catAx>
      <c:valAx>
        <c:axId val="413335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6961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9645024992031"/>
          <c:y val="7.7345029857844957E-2"/>
          <c:w val="0.87644203849518809"/>
          <c:h val="0.7761151210265383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9444444444444445E-2"/>
                  <c:y val="-6.3074917648716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66E-2"/>
                  <c:y val="-3.6167186316475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6E-2"/>
                  <c:y val="-2.7871065194031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Діаграма!$B$4:$D$4</c:f>
              <c:strCache>
                <c:ptCount val="3"/>
                <c:pt idx="0">
                  <c:v>Гур.Козачанська ЗОШ І-ІІІ ступенів </c:v>
                </c:pt>
                <c:pt idx="1">
                  <c:v>Золочівська гімназія №1 </c:v>
                </c:pt>
                <c:pt idx="2">
                  <c:v>Лютівський НВК</c:v>
                </c:pt>
              </c:strCache>
            </c:strRef>
          </c:cat>
          <c:val>
            <c:numRef>
              <c:f>Діаграма!$B$9:$D$9</c:f>
              <c:numCache>
                <c:formatCode>0.00</c:formatCode>
                <c:ptCount val="3"/>
                <c:pt idx="0">
                  <c:v>0.88000000000000012</c:v>
                </c:pt>
                <c:pt idx="1">
                  <c:v>0.99257499999999999</c:v>
                </c:pt>
                <c:pt idx="2">
                  <c:v>0.99422500000000014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6023296"/>
        <c:axId val="96024832"/>
        <c:axId val="0"/>
      </c:bar3DChart>
      <c:catAx>
        <c:axId val="9602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6024832"/>
        <c:crosses val="autoZero"/>
        <c:auto val="1"/>
        <c:lblAlgn val="ctr"/>
        <c:lblOffset val="100"/>
        <c:noMultiLvlLbl val="0"/>
      </c:catAx>
      <c:valAx>
        <c:axId val="960248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60232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6EC3BA-71AC-4B09-B29B-0629B5AEDD11}" type="datetimeFigureOut">
              <a:rPr lang="uk-UA"/>
              <a:pPr>
                <a:defRPr/>
              </a:pPr>
              <a:t>26.12.2017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EB6041-BB76-407A-84F3-749932D53B7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6415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98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Зразок заголовка</a:t>
            </a:r>
          </a:p>
        </p:txBody>
      </p:sp>
      <p:sp>
        <p:nvSpPr>
          <p:cNvPr id="798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Зразок підзаголовка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61C2B-A64D-4688-A9ED-5B01945EBA84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48C3-1257-4642-BEFD-A2412E198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90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9689-A0DD-44FA-9EDB-F7EE96D9ED13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E1F6D-1D2C-4CE2-BAC5-27E3D055A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CDBE8-0CFA-4287-96D2-CE8280EED8EA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94F18-0689-45D8-A5C3-22E9058F6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80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D508BF-06AB-403D-8715-F278282930C1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5FA0F0-F928-4BEA-9BB2-706284DFE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36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44DCB2-3965-4F2E-9721-0BFBE63472C8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F4F1CF-D638-4EEC-9826-2AA565DE2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24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3F7B6E-8FAC-45E3-8D05-C7EACBA743ED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EA3502-1B40-4A5E-8B4D-AA054D833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1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C83EE-B73E-4A70-AFA9-2E3B3F469F6F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4CACD-CB65-4FF8-82EE-61E20FCE2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8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8E5A4-249C-4F48-B917-1CB0FA2517CF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68384-D74F-4A95-8BA6-436EBB9F4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61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7245A-BC4C-41AC-BADF-7A886B1B8694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A4CA1-4E98-43DD-B8D2-92F12398E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0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2999-47F3-4939-B5CC-9FA00E381300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F2DBC-C9C3-4AAE-8E5B-D9B6D4534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7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3CBE-BABA-4968-8CD7-26FD0BEE1BA4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60A88-8FC9-46E9-8DF6-DC0EFF4C0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50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8D168-1B1D-43E5-B34B-5612BE72704F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D65D8-45CF-412C-A3AF-9DBE46843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2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EFC94-A758-4DB8-B960-4A6667547DDB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48090-8748-4A4D-B69C-B5B5C3690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7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5BE79-FDD2-4AA9-B024-734E3C3BC6EB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A6793-7240-4F5D-B89B-1B3906B86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51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Зразок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Зразок тексту</a:t>
            </a:r>
          </a:p>
          <a:p>
            <a:pPr lvl="1"/>
            <a:r>
              <a:rPr lang="ru-RU" smtClean="0"/>
              <a:t>Другий рівень</a:t>
            </a:r>
          </a:p>
          <a:p>
            <a:pPr lvl="2"/>
            <a:r>
              <a:rPr lang="ru-RU" smtClean="0"/>
              <a:t>Третій рівень</a:t>
            </a:r>
          </a:p>
          <a:p>
            <a:pPr lvl="3"/>
            <a:r>
              <a:rPr lang="ru-RU" smtClean="0"/>
              <a:t>Четвертий рівень</a:t>
            </a:r>
          </a:p>
          <a:p>
            <a:pPr lvl="4"/>
            <a:r>
              <a:rPr lang="ru-RU" smtClean="0"/>
              <a:t>П'ятий рівень</a:t>
            </a:r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80229B45-9C7B-42ED-B9B5-76E4D3852DE3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0DDF356-C8F6-4B2E-BF23-F107675FF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Дата 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314AAEF-308D-4499-B130-0471E78347E7}" type="datetimeFigureOut">
              <a:rPr lang="ru-RU"/>
              <a:pPr>
                <a:defRPr/>
              </a:pPr>
              <a:t>26.12.2017</a:t>
            </a:fld>
            <a:endParaRPr lang="ru-RU"/>
          </a:p>
        </p:txBody>
      </p:sp>
      <p:sp>
        <p:nvSpPr>
          <p:cNvPr id="14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79A6456-B761-4D04-A65B-C0CD26278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3298825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uk-UA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4294967295"/>
          </p:nvPr>
        </p:nvSpPr>
        <p:spPr>
          <a:xfrm>
            <a:off x="457200" y="1052513"/>
            <a:ext cx="8291513" cy="5545137"/>
          </a:xfrm>
          <a:extLst>
            <a:ext uri="{909E8E84-426E-40DD-AFC4-6F175D3DCCD1}">
              <a14:hiddenFill xmlns:a14="http://schemas.microsoft.com/office/drawing/2010/main">
                <a:solidFill>
                  <a:srgbClr val="FFAE84"/>
                </a:solidFill>
              </a14:hiddenFill>
            </a:ext>
          </a:extLst>
        </p:spPr>
        <p:txBody>
          <a:bodyPr lIns="182880" tIns="91440"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4800" b="1" dirty="0" smtClean="0">
              <a:cs typeface="Aharoni" pitchFamily="2" charset="-79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4800" b="1" dirty="0" smtClean="0">
                <a:cs typeface="Aharoni" pitchFamily="2" charset="-79"/>
              </a:rPr>
              <a:t>Підсумки </a:t>
            </a:r>
            <a:r>
              <a:rPr lang="uk-UA" sz="4800" b="1" dirty="0" smtClean="0">
                <a:cs typeface="Aharoni" pitchFamily="2" charset="-79"/>
              </a:rPr>
              <a:t>аналізу організованого початку 2017/2018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4800" b="1" dirty="0" smtClean="0">
                <a:cs typeface="Aharoni" pitchFamily="2" charset="-79"/>
              </a:rPr>
              <a:t> навчального року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000" b="1" dirty="0" smtClean="0">
                <a:cs typeface="Aharoni" pitchFamily="2" charset="-79"/>
              </a:rPr>
              <a:t>26.12.2017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b="1" dirty="0" smtClean="0">
                <a:cs typeface="Aharoni" pitchFamily="2" charset="-79"/>
              </a:rPr>
              <a:t>                                                Методист РМК              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b="1" dirty="0" smtClean="0">
                <a:cs typeface="Aharoni" pitchFamily="2" charset="-79"/>
              </a:rPr>
              <a:t>			                     </a:t>
            </a:r>
            <a:r>
              <a:rPr lang="uk-UA" b="1" dirty="0" smtClean="0">
                <a:cs typeface="Aharoni" pitchFamily="2" charset="-79"/>
              </a:rPr>
              <a:t>Ткаченко В.В.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931863"/>
            <a:ext cx="7772400" cy="48736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endParaRPr lang="uk-UA" sz="3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lIns="182880" tIns="91440"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uk-UA" sz="13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latin typeface="Times New Roman" pitchFamily="18" charset="0"/>
              </a:rPr>
              <a:t>Узагальнені результати аналізу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latin typeface="Times New Roman" pitchFamily="18" charset="0"/>
              </a:rPr>
              <a:t>організованого початку 2017/2018 навчального року</a:t>
            </a:r>
            <a:r>
              <a:rPr lang="uk-UA" dirty="0" smtClean="0">
                <a:latin typeface="Times New Roman" pitchFamily="18" charset="0"/>
              </a:rPr>
              <a:t> </a:t>
            </a:r>
            <a:endParaRPr lang="uk-UA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300" dirty="0" smtClean="0"/>
          </a:p>
        </p:txBody>
      </p:sp>
      <p:graphicFrame>
        <p:nvGraphicFramePr>
          <p:cNvPr id="86284" name="Group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75655"/>
              </p:ext>
            </p:extLst>
          </p:nvPr>
        </p:nvGraphicFramePr>
        <p:xfrm>
          <a:off x="142875" y="1339850"/>
          <a:ext cx="8893174" cy="5256213"/>
        </p:xfrm>
        <a:graphic>
          <a:graphicData uri="http://schemas.openxmlformats.org/drawingml/2006/table">
            <a:tbl>
              <a:tblPr/>
              <a:tblGrid>
                <a:gridCol w="4284894"/>
                <a:gridCol w="1728105"/>
                <a:gridCol w="1512092"/>
                <a:gridCol w="1368083"/>
              </a:tblGrid>
              <a:tr h="3387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Напрямки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83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Гур`єво-Козачанська  ЗОШ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І-ІІІ ступенів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Золочівська гімназія №1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Лютівський НВК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2241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1. Планування та проведення  заходів щодо організованого початку 2017/2018  навчального року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0,33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0,34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0,34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2. Здійснення методичного супроводу  організованого початку навчального року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0,27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0,33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0,33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8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3. Здійснення контрольно-аналітичної діяльності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0,28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0,32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0,32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77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Загальна оцінка в частках одиниці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0,88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0,99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 Black" pitchFamily="34" charset="0"/>
                        </a:rPr>
                        <a:t>0,99</a:t>
                      </a:r>
                    </a:p>
                  </a:txBody>
                  <a:tcPr marL="91435" marR="9143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931863"/>
            <a:ext cx="7772400" cy="48736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endParaRPr lang="uk-UA" sz="3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lIns="182880" tIns="91440"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uk-UA" sz="13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Узагальнені результати аналізу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організованого початку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2017/2018 навчального року</a:t>
            </a:r>
            <a:r>
              <a:rPr lang="uk-U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endParaRPr lang="uk-UA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3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465566"/>
              </p:ext>
            </p:extLst>
          </p:nvPr>
        </p:nvGraphicFramePr>
        <p:xfrm>
          <a:off x="179512" y="2057400"/>
          <a:ext cx="8784976" cy="46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6109877"/>
              </p:ext>
            </p:extLst>
          </p:nvPr>
        </p:nvGraphicFramePr>
        <p:xfrm>
          <a:off x="539552" y="1556792"/>
          <a:ext cx="813690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V="1">
            <a:off x="503238" y="4868863"/>
            <a:ext cx="8183562" cy="792162"/>
          </a:xfrm>
        </p:spPr>
        <p:txBody>
          <a:bodyPr anchor="b">
            <a:normAutofit/>
          </a:bodyPr>
          <a:lstStyle/>
          <a:p>
            <a:pPr marL="571500" indent="-571500" eaLnBrk="1" hangingPunct="1">
              <a:buFont typeface="Wingdings" pitchFamily="2" charset="2"/>
              <a:buChar char="§"/>
              <a:defRPr/>
            </a:pPr>
            <a:endParaRPr lang="uk-UA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288" y="404813"/>
            <a:ext cx="8353425" cy="597693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lIns="182880" tIns="91440"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latin typeface="Times New Roman" pitchFamily="18" charset="0"/>
                <a:cs typeface="Aharoni" pitchFamily="2" charset="-79"/>
              </a:rPr>
              <a:t>Нормативно-правове забезпечення аналізу організованого початку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latin typeface="Times New Roman" pitchFamily="18" charset="0"/>
                <a:cs typeface="Aharoni" pitchFamily="2" charset="-79"/>
              </a:rPr>
              <a:t>2017/2018 навчального року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uk-UA" b="1" dirty="0" smtClean="0">
              <a:latin typeface="Times New Roman" pitchFamily="18" charset="0"/>
              <a:cs typeface="Aharoni" pitchFamily="2" charset="-79"/>
            </a:endParaRPr>
          </a:p>
          <a:p>
            <a:pPr marL="0" indent="0" eaLnBrk="1" hangingPunct="1">
              <a:defRPr/>
            </a:pPr>
            <a:r>
              <a:rPr lang="uk-UA" sz="2400" dirty="0" smtClean="0">
                <a:latin typeface="Times New Roman" pitchFamily="18" charset="0"/>
              </a:rPr>
              <a:t>Наказ Департаменту науки і освіти Харківської обласної державної адміністрації від 30.07.2017 № 239 «Про здійснення вивчення стану діяльності місцевих органів управління освітою з питань організованого початку 2017/2018 навчального року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</a:rPr>
              <a:t>»;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marL="0" indent="0" eaLnBrk="1" hangingPunct="1">
              <a:defRPr/>
            </a:pPr>
            <a:r>
              <a:rPr lang="uk-UA" sz="2400" dirty="0" smtClean="0">
                <a:latin typeface="Times New Roman" pitchFamily="18" charset="0"/>
              </a:rPr>
              <a:t>План роботи відділу освіти на 2017 рік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375" y="333375"/>
            <a:ext cx="8497888" cy="57546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b="1" dirty="0">
                <a:latin typeface="Times New Roman" pitchFamily="18" charset="0"/>
                <a:cs typeface="Aharoni" pitchFamily="2" charset="-79"/>
              </a:rPr>
              <a:t>Нормативно-правове забезпечення аналізу організованого початку </a:t>
            </a:r>
          </a:p>
          <a:p>
            <a:pPr algn="ctr">
              <a:defRPr/>
            </a:pPr>
            <a:r>
              <a:rPr lang="uk-UA" sz="2800" b="1" dirty="0" smtClean="0">
                <a:latin typeface="Times New Roman" pitchFamily="18" charset="0"/>
                <a:cs typeface="Aharoni" pitchFamily="2" charset="-79"/>
              </a:rPr>
              <a:t>2017/2018 </a:t>
            </a:r>
            <a:r>
              <a:rPr lang="uk-UA" sz="2800" b="1" dirty="0">
                <a:latin typeface="Times New Roman" pitchFamily="18" charset="0"/>
                <a:cs typeface="Aharoni" pitchFamily="2" charset="-79"/>
              </a:rPr>
              <a:t>навчального року</a:t>
            </a:r>
          </a:p>
          <a:p>
            <a:pPr>
              <a:defRPr/>
            </a:pPr>
            <a:endParaRPr lang="uk-UA" sz="2800" b="1" dirty="0">
              <a:latin typeface="Times New Roman" pitchFamily="18" charset="0"/>
              <a:cs typeface="Aharoni" pitchFamily="2" charset="-79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uk-UA" sz="2400" dirty="0">
                <a:latin typeface="Times New Roman" pitchFamily="18" charset="0"/>
                <a:cs typeface="Aharoni" pitchFamily="2" charset="-79"/>
              </a:rPr>
              <a:t>Наказ відділу освіти Золочівської районної державної адміністрації від 10.10.2017 № 346 «</a:t>
            </a:r>
            <a:r>
              <a:rPr lang="uk-UA" sz="2400" dirty="0">
                <a:latin typeface="Times New Roman" pitchFamily="18" charset="0"/>
              </a:rPr>
              <a:t>Про здійснення вивчення стану діяльності загальноосвітніх навчальних закладів з питань організованого початку 2017/2018 навчального року»</a:t>
            </a:r>
          </a:p>
          <a:p>
            <a:pPr>
              <a:buFont typeface="Wingdings" pitchFamily="2" charset="2"/>
              <a:buChar char="§"/>
              <a:defRPr/>
            </a:pPr>
            <a:endParaRPr lang="uk-UA" sz="2400" dirty="0">
              <a:latin typeface="Times New Roman" pitchFamily="18" charset="0"/>
            </a:endParaRPr>
          </a:p>
          <a:p>
            <a:pPr>
              <a:defRPr/>
            </a:pPr>
            <a:r>
              <a:rPr lang="uk-UA" sz="2800" dirty="0">
                <a:latin typeface="Times New Roman" pitchFamily="18" charset="0"/>
              </a:rPr>
              <a:t>	</a:t>
            </a:r>
            <a:r>
              <a:rPr lang="uk-UA" sz="2000" b="1" dirty="0" err="1">
                <a:latin typeface="+mj-lt"/>
              </a:rPr>
              <a:t>Гур`єво-Козачанська</a:t>
            </a:r>
            <a:r>
              <a:rPr lang="uk-UA" sz="2000" b="1" dirty="0">
                <a:latin typeface="+mj-lt"/>
              </a:rPr>
              <a:t>  загальноосвітня школа І-ІІІ ступенів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2000" b="1" dirty="0">
                <a:latin typeface="+mj-lt"/>
              </a:rPr>
              <a:t>	Золочівська гімназія №1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2000" b="1" dirty="0">
                <a:latin typeface="+mj-lt"/>
              </a:rPr>
              <a:t>	</a:t>
            </a:r>
            <a:r>
              <a:rPr lang="uk-UA" sz="2000" b="1" dirty="0" err="1">
                <a:latin typeface="+mj-lt"/>
              </a:rPr>
              <a:t>Лютівський</a:t>
            </a:r>
            <a:r>
              <a:rPr lang="uk-UA" sz="2000" b="1" dirty="0">
                <a:latin typeface="+mj-lt"/>
              </a:rPr>
              <a:t>  навчально - виховний комплекс 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2000" b="1" dirty="0">
                <a:latin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uk-UA" sz="2000" b="1" dirty="0">
                <a:latin typeface="Times New Roman" pitchFamily="18" charset="0"/>
              </a:rPr>
              <a:t>	</a:t>
            </a:r>
          </a:p>
          <a:p>
            <a:pPr>
              <a:defRPr/>
            </a:pPr>
            <a:r>
              <a:rPr lang="uk-UA" sz="2800" dirty="0"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285750" y="620713"/>
            <a:ext cx="8458200" cy="1584325"/>
          </a:xfrm>
          <a:prstGeom prst="foldedCorner">
            <a:avLst>
              <a:gd name="adj" fmla="val 125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uk-UA" sz="24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І. Планування та проведення заходів щодо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організованого початку 2017/2018 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навчального року</a:t>
            </a:r>
          </a:p>
          <a:p>
            <a:pPr algn="ctr">
              <a:defRPr/>
            </a:pPr>
            <a:endParaRPr lang="ru-RU" dirty="0">
              <a:latin typeface="Verdana" pitchFamily="34" charset="0"/>
            </a:endParaRP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257175" y="2708920"/>
            <a:ext cx="8458200" cy="1511300"/>
          </a:xfrm>
          <a:prstGeom prst="foldedCorner">
            <a:avLst>
              <a:gd name="adj" fmla="val 125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uk-UA" sz="32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ІІ. Здійснення методичного супроводу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організованого початку навчального року</a:t>
            </a:r>
          </a:p>
          <a:p>
            <a:pPr algn="ctr">
              <a:defRPr/>
            </a:pPr>
            <a:endParaRPr lang="ru-RU" sz="2400" dirty="0">
              <a:latin typeface="Verdana" pitchFamily="34" charset="0"/>
            </a:endParaRPr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303923" y="4725144"/>
            <a:ext cx="8458200" cy="1512887"/>
          </a:xfrm>
          <a:prstGeom prst="foldedCorner">
            <a:avLst>
              <a:gd name="adj" fmla="val 1250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00008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ІІІ. Здійснення контрольно-аналітичної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діяльності</a:t>
            </a:r>
            <a:endParaRPr lang="uk-UA" sz="28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260350"/>
            <a:ext cx="8401050" cy="12033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>
            <a:normAutofit/>
          </a:bodyPr>
          <a:lstStyle/>
          <a:p>
            <a:pPr algn="ctr" eaLnBrk="1" hangingPunct="1">
              <a:defRPr/>
            </a:pPr>
            <a:r>
              <a:rPr lang="uk-UA" i="1" smtClean="0">
                <a:solidFill>
                  <a:srgbClr val="50141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Рівні діяльності</a:t>
            </a:r>
            <a:endParaRPr lang="ru-RU" i="1" smtClean="0">
              <a:solidFill>
                <a:srgbClr val="50141B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395288" y="1484313"/>
            <a:ext cx="8447087" cy="4614862"/>
          </a:xfrm>
          <a:extLst>
            <a:ext uri="{909E8E84-426E-40DD-AFC4-6F175D3DCCD1}">
              <a14:hiddenFill xmlns:a14="http://schemas.microsoft.com/office/drawing/2010/main">
                <a:solidFill>
                  <a:srgbClr val="FFAE84"/>
                </a:solidFill>
              </a14:hiddenFill>
            </a:ext>
          </a:extLst>
        </p:spPr>
        <p:txBody>
          <a:bodyPr lIns="182880" tIns="91440"/>
          <a:lstStyle/>
          <a:p>
            <a:pPr eaLnBrk="1" hangingPunct="1"/>
            <a:r>
              <a:rPr lang="uk-UA" smtClean="0"/>
              <a:t>0,95 – 1,0 – високий рівень</a:t>
            </a:r>
          </a:p>
          <a:p>
            <a:pPr eaLnBrk="1" hangingPunct="1"/>
            <a:endParaRPr lang="uk-UA" sz="1600" smtClean="0"/>
          </a:p>
          <a:p>
            <a:pPr eaLnBrk="1" hangingPunct="1"/>
            <a:r>
              <a:rPr lang="uk-UA" smtClean="0"/>
              <a:t>0,75 – 0,94 – достатній рівень</a:t>
            </a:r>
          </a:p>
          <a:p>
            <a:pPr eaLnBrk="1" hangingPunct="1"/>
            <a:endParaRPr lang="uk-UA" sz="1600" smtClean="0"/>
          </a:p>
          <a:p>
            <a:pPr eaLnBrk="1" hangingPunct="1"/>
            <a:r>
              <a:rPr lang="uk-UA" smtClean="0"/>
              <a:t>0,5 – 0,74 – середній рівень</a:t>
            </a:r>
          </a:p>
          <a:p>
            <a:pPr eaLnBrk="1" hangingPunct="1"/>
            <a:endParaRPr lang="uk-UA" sz="1400" smtClean="0"/>
          </a:p>
          <a:p>
            <a:pPr eaLnBrk="1" hangingPunct="1"/>
            <a:r>
              <a:rPr lang="uk-UA" smtClean="0"/>
              <a:t>0,25 – 0,49 – низький рівень</a:t>
            </a:r>
          </a:p>
          <a:p>
            <a:pPr eaLnBrk="1" hangingPunct="1"/>
            <a:endParaRPr lang="uk-UA" sz="1400" smtClean="0"/>
          </a:p>
          <a:p>
            <a:pPr eaLnBrk="1" hangingPunct="1"/>
            <a:r>
              <a:rPr lang="uk-UA" smtClean="0"/>
              <a:t>нижче 0,24 – критичний рівень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931863"/>
            <a:ext cx="7772400" cy="48736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endParaRPr lang="uk-UA" sz="3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850" y="0"/>
            <a:ext cx="8820150" cy="638175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lIns="182880" tIns="91440"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uk-UA" sz="1300" dirty="0" smtClean="0"/>
          </a:p>
          <a:p>
            <a:pPr algn="ctr"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Планування та проведення заходів щодо організованого початку </a:t>
            </a:r>
          </a:p>
          <a:p>
            <a:pPr algn="ctr"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7</a:t>
            </a: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/201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8</a:t>
            </a: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 навчального року:</a:t>
            </a:r>
            <a:endParaRPr lang="uk-UA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навчальні заклади в цілому керуються чинною нормативно-правовою базою;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видані накази щодо організованого початку 201</a:t>
            </a:r>
            <a:r>
              <a:rPr lang="en-US" sz="2400" dirty="0" smtClean="0">
                <a:latin typeface="Times New Roman" pitchFamily="18" charset="0"/>
              </a:rPr>
              <a:t>7</a:t>
            </a:r>
            <a:r>
              <a:rPr lang="uk-UA" sz="2400" dirty="0" smtClean="0">
                <a:latin typeface="Times New Roman" pitchFamily="18" charset="0"/>
              </a:rPr>
              <a:t>/201</a:t>
            </a:r>
            <a:r>
              <a:rPr lang="en-US" sz="2400" dirty="0" smtClean="0">
                <a:latin typeface="Times New Roman" pitchFamily="18" charset="0"/>
              </a:rPr>
              <a:t>8</a:t>
            </a:r>
            <a:r>
              <a:rPr lang="uk-UA" sz="2400" dirty="0" smtClean="0">
                <a:latin typeface="Times New Roman" pitchFamily="18" charset="0"/>
              </a:rPr>
              <a:t> навчального року</a:t>
            </a:r>
            <a:r>
              <a:rPr lang="ru-RU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наявні та відповідно до нормативних вимог затверджені плани роботи навчальних закладів;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виконується </a:t>
            </a:r>
            <a:r>
              <a:rPr lang="ru-RU" sz="2400" dirty="0" smtClean="0">
                <a:latin typeface="Times New Roman" pitchFamily="18" charset="0"/>
              </a:rPr>
              <a:t>Порядок  </a:t>
            </a:r>
            <a:r>
              <a:rPr lang="ru-RU" sz="2400" dirty="0">
                <a:latin typeface="Times New Roman" pitchFamily="18" charset="0"/>
              </a:rPr>
              <a:t>обліку </a:t>
            </a:r>
            <a:r>
              <a:rPr lang="uk-UA" sz="2400" dirty="0" smtClean="0">
                <a:latin typeface="Times New Roman" pitchFamily="18" charset="0"/>
              </a:rPr>
              <a:t>дітей шкільного віку та учнів (у тому числі у системі ІСУО), ведеться облік дітей від 0 до 6 років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</a:rPr>
              <a:t>(в системі ІСУО </a:t>
            </a:r>
            <a:r>
              <a:rPr lang="uk-UA" sz="2400" dirty="0" smtClean="0">
                <a:solidFill>
                  <a:srgbClr val="FF0000"/>
                </a:solidFill>
                <a:latin typeface="+mj-lt"/>
              </a:rPr>
              <a:t>Гур.Козачанської ЗОШ в переліку учнів закладу не зазначені номери особових справ);</a:t>
            </a:r>
            <a:r>
              <a:rPr lang="ru-RU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наявні документи про розподіл педагогічного навантаження, що погоджені з профспілковими комітетами</a:t>
            </a:r>
            <a:r>
              <a:rPr lang="ru-RU" dirty="0" smtClean="0">
                <a:latin typeface="Times New Roman" pitchFamily="18" charset="0"/>
              </a:rPr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показники охоплення дітей позашкільною освітою у гуртках високі (76-85%)</a:t>
            </a:r>
            <a:r>
              <a:rPr lang="ru-RU" dirty="0" smtClean="0"/>
              <a:t> </a:t>
            </a: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3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931863"/>
            <a:ext cx="7772400" cy="48736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endParaRPr lang="uk-UA" sz="3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03238" y="0"/>
            <a:ext cx="8183562" cy="638175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lIns="182880" tIns="91440"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uk-UA" sz="13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Здійснення методичного супроводу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організованого початку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2017/2018 навчального року</a:t>
            </a:r>
            <a:r>
              <a:rPr lang="uk-UA" dirty="0" smtClean="0"/>
              <a:t> </a:t>
            </a:r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uk-UA" sz="32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питання щодо організованого початку навчального року, нові  інструктивно-методичні документи розглядались на педагогічних радах та засіданнях шкільних методичних об’єднань;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видані накази щодо організації методичної роботи у 2017/2018 навчальному році ; 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створені каталоги програм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3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931863"/>
            <a:ext cx="7772400" cy="48736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endParaRPr lang="uk-UA" sz="3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03238" y="0"/>
            <a:ext cx="8183562" cy="638175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lIns="182880" tIns="91440"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uk-UA" sz="1300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Здійснення контрольно-аналітичної діяльності</a:t>
            </a:r>
            <a:r>
              <a:rPr lang="uk-UA" dirty="0" smtClean="0"/>
              <a:t> </a:t>
            </a:r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</a:t>
            </a:r>
            <a:endParaRPr lang="uk-UA" sz="32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робочі навчальні плани відповідають  нормативним вимогам, затвердженні  в установленому</a:t>
            </a:r>
            <a:r>
              <a:rPr lang="ru-RU" sz="2400" dirty="0" smtClean="0">
                <a:latin typeface="Times New Roman" pitchFamily="18" charset="0"/>
              </a:rPr>
              <a:t> порядку</a:t>
            </a:r>
            <a:r>
              <a:rPr lang="uk-UA" sz="2400" dirty="0" smtClean="0">
                <a:latin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розклади уроків відповідають робочим навчальним планам, затверджені</a:t>
            </a:r>
            <a:r>
              <a:rPr lang="ru-RU" sz="2400" dirty="0" smtClean="0">
                <a:latin typeface="Times New Roman" pitchFamily="18" charset="0"/>
              </a:rPr>
              <a:t> в Управлінні держпродспоживслужби</a:t>
            </a:r>
            <a:r>
              <a:rPr lang="uk-UA" sz="2400" dirty="0" smtClean="0">
                <a:latin typeface="Times New Roman" pitchFamily="18" charset="0"/>
              </a:rPr>
              <a:t>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особові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</a:rPr>
              <a:t>справи учнів ведуться в усіх НЗ, але є зауваження до їх оформлення (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у Гур.Козачанській ЗОШ в особових справах учнів 5 кл. не виставлені бали за ДПА у 4 кл. </a:t>
            </a:r>
            <a:r>
              <a:rPr lang="uk-UA" sz="2400" dirty="0" smtClean="0">
                <a:latin typeface="Times New Roman" pitchFamily="18" charset="0"/>
              </a:rPr>
              <a:t>);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рух учнів у навчальних закладах відображений в Алфавітних книгах та наказах. Проте є  зауваження до оформлення наказів та ведення Алфавітних книг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: у наказах з руху 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</a:rPr>
              <a:t>учнів 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Гур.Козачанської ЗОШ, </a:t>
            </a:r>
            <a:r>
              <a:rPr lang="uk-UA" sz="2400" dirty="0" err="1" smtClean="0">
                <a:solidFill>
                  <a:srgbClr val="C00000"/>
                </a:solidFill>
                <a:latin typeface="Times New Roman" pitchFamily="18" charset="0"/>
              </a:rPr>
              <a:t>Лютівського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 НВК є посилання на нормативні документи, що втратили чинність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</a:rPr>
              <a:t>; 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у 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</a:rPr>
              <a:t>Алфавітних 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книгах Гур.Козачанської ЗОШ, Золочівської гімназії №1 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не вірно підведені підсумки станом на 05.09.2017 року</a:t>
            </a:r>
          </a:p>
          <a:p>
            <a:pPr eaLnBrk="1" hangingPunct="1">
              <a:lnSpc>
                <a:spcPct val="80000"/>
              </a:lnSpc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3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931863"/>
            <a:ext cx="7772400" cy="48736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endParaRPr lang="uk-UA" sz="38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03238" y="0"/>
            <a:ext cx="8183562" cy="638175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lIns="182880" tIns="91440">
            <a:normAutofit/>
          </a:bodyPr>
          <a:lstStyle/>
          <a:p>
            <a:pPr algn="ctr" eaLnBrk="1" hangingPunct="1">
              <a:lnSpc>
                <a:spcPct val="6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uk-UA" sz="1300" dirty="0" smtClean="0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Здійснення контрольно-аналітичної діяльності</a:t>
            </a:r>
            <a:r>
              <a:rPr lang="uk-UA" dirty="0" smtClean="0"/>
              <a:t> </a:t>
            </a:r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організація навчання учнів за індивідуальною формою відповідає чинній нормативній базі (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в 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</a:rPr>
              <a:t>Гур.Козачанській ЗОШ не вірно написані заяви батьків про зарахування дитини на індивідуальну форму 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навчання, розклади уроків не погоджені з батьками</a:t>
            </a:r>
            <a:r>
              <a:rPr lang="uk-UA" sz="2400" dirty="0" smtClean="0">
                <a:latin typeface="Times New Roman" pitchFamily="18" charset="0"/>
              </a:rPr>
              <a:t>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ведуться протоколи засідань педагогічних рад, книги наказів з основної діяльності</a:t>
            </a:r>
            <a:r>
              <a:rPr lang="ru-RU" dirty="0" smtClean="0"/>
              <a:t>, </a:t>
            </a:r>
            <a:r>
              <a:rPr lang="uk-UA" sz="2400" dirty="0" smtClean="0">
                <a:latin typeface="+mj-lt"/>
              </a:rPr>
              <a:t>журнали обліку вхідної та вихідної документації;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2400" dirty="0" smtClean="0">
                <a:latin typeface="Times New Roman" pitchFamily="18" charset="0"/>
              </a:rPr>
              <a:t>організована атестація, проходження курсової підготовки, медичних оглядів педагогічних працівників   (</a:t>
            </a:r>
            <a:r>
              <a:rPr lang="uk-UA" sz="2400" dirty="0">
                <a:solidFill>
                  <a:srgbClr val="C00000"/>
                </a:solidFill>
                <a:latin typeface="Times New Roman" pitchFamily="18" charset="0"/>
              </a:rPr>
              <a:t>в Гур.Козачанській 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</a:rPr>
              <a:t>ЗОШ 5 педагогічних працівників невчасно (до 01.09.2017) пройшли медичний огляд</a:t>
            </a:r>
            <a:r>
              <a:rPr lang="uk-UA" sz="2400" dirty="0" smtClean="0">
                <a:latin typeface="Times New Roman" pitchFamily="18" charset="0"/>
              </a:rPr>
              <a:t>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300" dirty="0" smtClean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рстви">
  <a:themeElements>
    <a:clrScheme name="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Верств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ств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ств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ств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ств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ств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ерств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ерств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ерств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ерств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ерств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Аспект">
  <a:themeElements>
    <a:clrScheme name="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1_Аспек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1157</TotalTime>
  <Words>486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Верстви</vt:lpstr>
      <vt:lpstr>1_Аспект</vt:lpstr>
      <vt:lpstr> </vt:lpstr>
      <vt:lpstr>Презентация PowerPoint</vt:lpstr>
      <vt:lpstr>Презентация PowerPoint</vt:lpstr>
      <vt:lpstr>Презентация PowerPoint</vt:lpstr>
      <vt:lpstr>Рівні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Blackshine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LKTO</dc:creator>
  <cp:lastModifiedBy>XTreme.ws</cp:lastModifiedBy>
  <cp:revision>129</cp:revision>
  <cp:lastPrinted>2014-10-24T08:08:42Z</cp:lastPrinted>
  <dcterms:created xsi:type="dcterms:W3CDTF">2012-09-24T09:23:37Z</dcterms:created>
  <dcterms:modified xsi:type="dcterms:W3CDTF">2017-12-26T06:31:52Z</dcterms:modified>
</cp:coreProperties>
</file>