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57" r:id="rId4"/>
    <p:sldId id="263" r:id="rId5"/>
    <p:sldId id="265" r:id="rId6"/>
  </p:sldIdLst>
  <p:sldSz cx="9144000" cy="6858000" type="screen4x3"/>
  <p:notesSz cx="6797675" cy="9926638"/>
  <p:defaultTextStyle>
    <a:defPPr>
      <a:defRPr lang="ru-RU"/>
    </a:defPPr>
    <a:lvl1pPr marL="0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29165-B60D-41D8-A0DE-CE5C963126E4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6A819-0677-4C69-9282-82892C568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A5996-76F1-464B-B328-5C6D7AC044D2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8D63F-0C9F-47F5-B73C-258AD89FF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4406903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4" indent="0">
              <a:buNone/>
              <a:defRPr sz="1600" b="1"/>
            </a:lvl6pPr>
            <a:lvl7pPr marL="2742809" indent="0">
              <a:buNone/>
              <a:defRPr sz="1600" b="1"/>
            </a:lvl7pPr>
            <a:lvl8pPr marL="3199944" indent="0">
              <a:buNone/>
              <a:defRPr sz="1600" b="1"/>
            </a:lvl8pPr>
            <a:lvl9pPr marL="365707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535116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4" indent="0">
              <a:buNone/>
              <a:defRPr sz="1600" b="1"/>
            </a:lvl6pPr>
            <a:lvl7pPr marL="2742809" indent="0">
              <a:buNone/>
              <a:defRPr sz="1600" b="1"/>
            </a:lvl7pPr>
            <a:lvl8pPr marL="3199944" indent="0">
              <a:buNone/>
              <a:defRPr sz="1600" b="1"/>
            </a:lvl8pPr>
            <a:lvl9pPr marL="365707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5" indent="0">
              <a:buNone/>
              <a:defRPr sz="1200"/>
            </a:lvl2pPr>
            <a:lvl3pPr marL="914269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4" indent="0">
              <a:buNone/>
              <a:defRPr sz="900"/>
            </a:lvl6pPr>
            <a:lvl7pPr marL="2742809" indent="0">
              <a:buNone/>
              <a:defRPr sz="900"/>
            </a:lvl7pPr>
            <a:lvl8pPr marL="3199944" indent="0">
              <a:buNone/>
              <a:defRPr sz="900"/>
            </a:lvl8pPr>
            <a:lvl9pPr marL="365707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5" indent="0">
              <a:buNone/>
              <a:defRPr sz="2800"/>
            </a:lvl2pPr>
            <a:lvl3pPr marL="914269" indent="0">
              <a:buNone/>
              <a:defRPr sz="2400"/>
            </a:lvl3pPr>
            <a:lvl4pPr marL="1371404" indent="0">
              <a:buNone/>
              <a:defRPr sz="2000"/>
            </a:lvl4pPr>
            <a:lvl5pPr marL="1828539" indent="0">
              <a:buNone/>
              <a:defRPr sz="2000"/>
            </a:lvl5pPr>
            <a:lvl6pPr marL="2285674" indent="0">
              <a:buNone/>
              <a:defRPr sz="2000"/>
            </a:lvl6pPr>
            <a:lvl7pPr marL="2742809" indent="0">
              <a:buNone/>
              <a:defRPr sz="2000"/>
            </a:lvl7pPr>
            <a:lvl8pPr marL="3199944" indent="0">
              <a:buNone/>
              <a:defRPr sz="2000"/>
            </a:lvl8pPr>
            <a:lvl9pPr marL="3657078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35" indent="0">
              <a:buNone/>
              <a:defRPr sz="1200"/>
            </a:lvl2pPr>
            <a:lvl3pPr marL="914269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4" indent="0">
              <a:buNone/>
              <a:defRPr sz="900"/>
            </a:lvl6pPr>
            <a:lvl7pPr marL="2742809" indent="0">
              <a:buNone/>
              <a:defRPr sz="900"/>
            </a:lvl7pPr>
            <a:lvl8pPr marL="3199944" indent="0">
              <a:buNone/>
              <a:defRPr sz="900"/>
            </a:lvl8pPr>
            <a:lvl9pPr marL="365707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27" tIns="45713" rIns="91427" bIns="4571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354"/>
            <a:ext cx="2133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6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1" indent="-342851" algn="l" defTabSz="91426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4" indent="-285709" algn="l" defTabSz="91426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7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71" indent="-228567" algn="l" defTabSz="91426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6" indent="-228567" algn="l" defTabSz="91426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1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6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1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6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8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14283" y="1785927"/>
            <a:ext cx="8715436" cy="2386028"/>
          </a:xfrm>
        </p:spPr>
        <p:txBody>
          <a:bodyPr>
            <a:normAutofit/>
          </a:bodyPr>
          <a:lstStyle/>
          <a:p>
            <a:r>
              <a:rPr lang="uk-UA" dirty="0" smtClean="0"/>
              <a:t>Підсумки Всеукраїнських учнівських турнірів у 2015-2016 </a:t>
            </a:r>
            <a:r>
              <a:rPr lang="uk-UA" dirty="0" err="1" smtClean="0"/>
              <a:t>н.р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071770" y="6000771"/>
            <a:ext cx="6072230" cy="638164"/>
          </a:xfrm>
        </p:spPr>
        <p:txBody>
          <a:bodyPr>
            <a:normAutofit/>
          </a:bodyPr>
          <a:lstStyle/>
          <a:p>
            <a:pPr algn="just"/>
            <a:r>
              <a:rPr lang="uk-UA" sz="2000" dirty="0" smtClean="0">
                <a:solidFill>
                  <a:schemeClr val="tx1"/>
                </a:solidFill>
              </a:rPr>
              <a:t>Н.М.Крючкова, методист РМК з навчальних дисциплін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70"/>
            <a:ext cx="7772400" cy="1470025"/>
          </a:xfrm>
        </p:spPr>
        <p:txBody>
          <a:bodyPr>
            <a:normAutofit/>
          </a:bodyPr>
          <a:lstStyle/>
          <a:p>
            <a:r>
              <a:rPr lang="uk-UA" sz="3600" dirty="0" smtClean="0"/>
              <a:t>Переваги турнірів: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785928"/>
            <a:ext cx="8286808" cy="428628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  <a:defRPr/>
            </a:pPr>
            <a:r>
              <a:rPr lang="uk-UA" sz="2800" dirty="0" smtClean="0">
                <a:solidFill>
                  <a:schemeClr val="tx1"/>
                </a:solidFill>
              </a:rPr>
              <a:t>   Широко охоплюють навчальний матеріал;</a:t>
            </a:r>
          </a:p>
          <a:p>
            <a:pPr algn="l">
              <a:buFont typeface="Wingdings" pitchFamily="2" charset="2"/>
              <a:buChar char="§"/>
              <a:defRPr/>
            </a:pPr>
            <a:r>
              <a:rPr lang="uk-UA" sz="2800" dirty="0" smtClean="0">
                <a:solidFill>
                  <a:schemeClr val="tx1"/>
                </a:solidFill>
              </a:rPr>
              <a:t>   Викликають необхідність детально вникнути в  </a:t>
            </a:r>
          </a:p>
          <a:p>
            <a:pPr algn="l">
              <a:defRPr/>
            </a:pPr>
            <a:r>
              <a:rPr lang="uk-UA" sz="2800" dirty="0" smtClean="0">
                <a:solidFill>
                  <a:schemeClr val="tx1"/>
                </a:solidFill>
              </a:rPr>
              <a:t>     суть  проблеми;</a:t>
            </a:r>
          </a:p>
          <a:p>
            <a:pPr algn="l">
              <a:buFont typeface="Wingdings" pitchFamily="2" charset="2"/>
              <a:buChar char="§"/>
              <a:defRPr/>
            </a:pPr>
            <a:r>
              <a:rPr lang="uk-UA" sz="2800" dirty="0" smtClean="0">
                <a:solidFill>
                  <a:schemeClr val="tx1"/>
                </a:solidFill>
              </a:rPr>
              <a:t>   Спонукають застосовувати науковий </a:t>
            </a:r>
          </a:p>
          <a:p>
            <a:pPr algn="l">
              <a:defRPr/>
            </a:pPr>
            <a:r>
              <a:rPr lang="uk-UA" sz="2800" dirty="0" smtClean="0">
                <a:solidFill>
                  <a:schemeClr val="tx1"/>
                </a:solidFill>
              </a:rPr>
              <a:t>     підхід та наукові методи досліджень;</a:t>
            </a:r>
          </a:p>
          <a:p>
            <a:pPr algn="l">
              <a:buFont typeface="Wingdings" pitchFamily="2" charset="2"/>
              <a:buChar char="§"/>
              <a:defRPr/>
            </a:pPr>
            <a:r>
              <a:rPr lang="uk-UA" sz="2800" dirty="0" smtClean="0">
                <a:solidFill>
                  <a:schemeClr val="tx1"/>
                </a:solidFill>
              </a:rPr>
              <a:t>   Стимулюють пошук нетипових рішень </a:t>
            </a:r>
          </a:p>
          <a:p>
            <a:pPr algn="l">
              <a:defRPr/>
            </a:pPr>
            <a:r>
              <a:rPr lang="uk-UA" sz="2800" dirty="0" smtClean="0">
                <a:solidFill>
                  <a:schemeClr val="tx1"/>
                </a:solidFill>
              </a:rPr>
              <a:t>     проблем.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57225" y="21429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sz="3200" dirty="0" smtClean="0"/>
              <a:t>В </a:t>
            </a:r>
            <a:r>
              <a:rPr lang="uk-UA" sz="3600" dirty="0" smtClean="0"/>
              <a:t>2015-2016</a:t>
            </a:r>
            <a:r>
              <a:rPr lang="uk-UA" sz="3200" dirty="0" smtClean="0"/>
              <a:t> </a:t>
            </a:r>
            <a:r>
              <a:rPr lang="uk-UA" sz="3200" dirty="0" err="1" smtClean="0"/>
              <a:t>н.р</a:t>
            </a:r>
            <a:r>
              <a:rPr lang="uk-UA" sz="3200" dirty="0" smtClean="0"/>
              <a:t>. в </a:t>
            </a:r>
            <a:r>
              <a:rPr lang="uk-UA" sz="3200" dirty="0" err="1" smtClean="0"/>
              <a:t>Золочівському</a:t>
            </a:r>
            <a:r>
              <a:rPr lang="uk-UA" sz="3200" dirty="0" smtClean="0"/>
              <a:t> районі проведені наступні турніри:</a:t>
            </a:r>
            <a:br>
              <a:rPr lang="uk-UA" sz="3200" dirty="0" smtClean="0"/>
            </a:b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57159" y="1785926"/>
            <a:ext cx="8643998" cy="4500595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§"/>
            </a:pPr>
            <a:r>
              <a:rPr lang="uk-UA" sz="2800" dirty="0" smtClean="0">
                <a:solidFill>
                  <a:schemeClr val="tx1"/>
                </a:solidFill>
              </a:rPr>
              <a:t>   Районний турнір юних географів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uk-UA" sz="2800" dirty="0" smtClean="0">
                <a:solidFill>
                  <a:schemeClr val="tx1"/>
                </a:solidFill>
              </a:rPr>
              <a:t>   Районний турнір юних хіміків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uk-UA" sz="2800" dirty="0" smtClean="0">
                <a:solidFill>
                  <a:schemeClr val="tx1"/>
                </a:solidFill>
              </a:rPr>
              <a:t>   Районний турнір юних правознавців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uk-UA" sz="2800" dirty="0" smtClean="0">
                <a:solidFill>
                  <a:schemeClr val="tx1"/>
                </a:solidFill>
              </a:rPr>
              <a:t>   Районний турнір юних економістів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uk-UA" sz="2800" dirty="0" smtClean="0">
                <a:solidFill>
                  <a:schemeClr val="tx1"/>
                </a:solidFill>
              </a:rPr>
              <a:t>   Районний турнір юних біологів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uk-UA" sz="2800" dirty="0" smtClean="0">
                <a:solidFill>
                  <a:schemeClr val="tx1"/>
                </a:solidFill>
              </a:rPr>
              <a:t>   Районний турнір юних математиків</a:t>
            </a:r>
          </a:p>
          <a:p>
            <a:pPr algn="l">
              <a:buFont typeface="Wingdings" pitchFamily="2" charset="2"/>
              <a:buChar char="§"/>
            </a:pPr>
            <a:r>
              <a:rPr lang="uk-UA" sz="2800" dirty="0" smtClean="0">
                <a:solidFill>
                  <a:schemeClr val="tx1"/>
                </a:solidFill>
              </a:rPr>
              <a:t>   Районний турнір юних фізиків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uk-UA" sz="2800" dirty="0" smtClean="0">
                <a:solidFill>
                  <a:schemeClr val="tx1"/>
                </a:solidFill>
              </a:rPr>
              <a:t>   Районний турнір юних істориків  - буде проведений у   лютому       2016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l"/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Про результати участі учнівських команд ЗНЗ району у турнірах в 2014-2015 </a:t>
            </a:r>
            <a:r>
              <a:rPr lang="uk-UA" sz="2800" dirty="0" err="1" smtClean="0"/>
              <a:t>н.р</a:t>
            </a:r>
            <a:r>
              <a:rPr lang="uk-UA" sz="2800" dirty="0" smtClean="0"/>
              <a:t>.</a:t>
            </a:r>
            <a:endParaRPr lang="ru-RU" sz="2800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57158" y="1214422"/>
          <a:ext cx="8286808" cy="48141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628"/>
                <a:gridCol w="2928958"/>
                <a:gridCol w="1714512"/>
                <a:gridCol w="3214710"/>
              </a:tblGrid>
              <a:tr h="794665"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Назва турніру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Кількість команд-учасників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Переможець</a:t>
                      </a:r>
                      <a:endParaRPr lang="ru-RU" sz="2000" dirty="0"/>
                    </a:p>
                  </a:txBody>
                  <a:tcPr/>
                </a:tc>
              </a:tr>
              <a:tr h="580927">
                <a:tc>
                  <a:txBody>
                    <a:bodyPr/>
                    <a:lstStyle/>
                    <a:p>
                      <a:pPr marL="342900" indent="-342900">
                        <a:buFontTx/>
                        <a:buNone/>
                      </a:pPr>
                      <a:r>
                        <a:rPr lang="uk-UA" sz="1600" dirty="0" smtClean="0"/>
                        <a:t>1.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Турнір юних географів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Золочівсь</a:t>
                      </a:r>
                      <a:r>
                        <a:rPr lang="uk-UA" sz="1600" dirty="0" smtClean="0"/>
                        <a:t> </a:t>
                      </a:r>
                      <a:r>
                        <a:rPr lang="uk-UA" sz="1600" dirty="0" err="1" smtClean="0"/>
                        <a:t>ка</a:t>
                      </a:r>
                      <a:r>
                        <a:rPr lang="uk-UA" sz="1600" dirty="0" smtClean="0"/>
                        <a:t> гімназія №1 (</a:t>
                      </a:r>
                      <a:r>
                        <a:rPr lang="uk-UA" sz="1600" dirty="0" err="1" smtClean="0"/>
                        <a:t>“Ерудит”</a:t>
                      </a:r>
                      <a:r>
                        <a:rPr lang="uk-UA" sz="1600" dirty="0" smtClean="0"/>
                        <a:t>)</a:t>
                      </a:r>
                      <a:endParaRPr lang="ru-RU" sz="1600" dirty="0"/>
                    </a:p>
                  </a:txBody>
                  <a:tcPr/>
                </a:tc>
              </a:tr>
              <a:tr h="624672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uk-UA" sz="1600" dirty="0" smtClean="0"/>
                        <a:t>2.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Турнір юних хіміків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Золочівська</a:t>
                      </a:r>
                      <a:r>
                        <a:rPr lang="uk-UA" sz="1600" dirty="0" smtClean="0"/>
                        <a:t> гімназія №1</a:t>
                      </a:r>
                      <a:endParaRPr lang="ru-RU" sz="1600" dirty="0"/>
                    </a:p>
                  </a:txBody>
                  <a:tcPr/>
                </a:tc>
              </a:tr>
              <a:tr h="580927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uk-UA" sz="1600" dirty="0" smtClean="0"/>
                        <a:t>3.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Турнір юних правознавців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Золочівська</a:t>
                      </a:r>
                      <a:r>
                        <a:rPr lang="uk-UA" sz="1600" dirty="0" smtClean="0"/>
                        <a:t> ЗОШ №2</a:t>
                      </a:r>
                      <a:endParaRPr lang="ru-RU" sz="1600" dirty="0"/>
                    </a:p>
                  </a:txBody>
                  <a:tcPr/>
                </a:tc>
              </a:tr>
              <a:tr h="580927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uk-UA" sz="1600" dirty="0" smtClean="0"/>
                        <a:t>4.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Турнір юних економістів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Золочівська</a:t>
                      </a:r>
                      <a:r>
                        <a:rPr lang="uk-UA" sz="1600" dirty="0" smtClean="0"/>
                        <a:t> гімназія №1</a:t>
                      </a:r>
                      <a:endParaRPr lang="ru-RU" sz="1600" dirty="0"/>
                    </a:p>
                  </a:txBody>
                  <a:tcPr/>
                </a:tc>
              </a:tr>
              <a:tr h="580927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uk-UA" sz="1600" dirty="0" smtClean="0"/>
                        <a:t>5.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Турнір</a:t>
                      </a:r>
                      <a:r>
                        <a:rPr lang="uk-UA" sz="1600" baseline="0" dirty="0" smtClean="0"/>
                        <a:t> юних біологів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>
                          <a:solidFill>
                            <a:schemeClr val="tx1"/>
                          </a:solidFill>
                        </a:rPr>
                        <a:t>Золочівська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</a:rPr>
                        <a:t> гімназія №1, </a:t>
                      </a:r>
                      <a:r>
                        <a:rPr lang="uk-UA" sz="1600" dirty="0" err="1" smtClean="0">
                          <a:solidFill>
                            <a:schemeClr val="tx1"/>
                          </a:solidFill>
                        </a:rPr>
                        <a:t>Золочівська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</a:rPr>
                        <a:t>ЗОШ №2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9965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uk-UA" sz="1600" dirty="0" smtClean="0"/>
                        <a:t>6.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Турнір юних математиків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Золочівська</a:t>
                      </a:r>
                      <a:r>
                        <a:rPr lang="uk-UA" sz="1600" dirty="0" smtClean="0"/>
                        <a:t> гімназія</a:t>
                      </a:r>
                      <a:r>
                        <a:rPr lang="uk-UA" sz="1600" baseline="0" dirty="0" smtClean="0"/>
                        <a:t> №1</a:t>
                      </a:r>
                    </a:p>
                  </a:txBody>
                  <a:tcPr/>
                </a:tc>
              </a:tr>
              <a:tr h="429965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600" dirty="0" smtClean="0"/>
                        <a:t>7.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Турн</a:t>
                      </a:r>
                      <a:r>
                        <a:rPr lang="uk-UA" sz="1600" dirty="0" err="1" smtClean="0"/>
                        <a:t>ір</a:t>
                      </a:r>
                      <a:r>
                        <a:rPr lang="uk-UA" sz="1600" baseline="0" dirty="0" smtClean="0"/>
                        <a:t> юних фізиків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aseline="0" dirty="0" err="1" smtClean="0"/>
                        <a:t>Івашківська</a:t>
                      </a:r>
                      <a:r>
                        <a:rPr lang="uk-UA" sz="1600" baseline="0" dirty="0" smtClean="0"/>
                        <a:t> ЗОШ І-ІІІ ст.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214291"/>
            <a:ext cx="7772400" cy="642942"/>
          </a:xfrm>
        </p:spPr>
        <p:txBody>
          <a:bodyPr>
            <a:normAutofit/>
          </a:bodyPr>
          <a:lstStyle/>
          <a:p>
            <a:r>
              <a:rPr lang="uk-UA" sz="3600" dirty="0" smtClean="0"/>
              <a:t>Висновки</a:t>
            </a:r>
            <a:endParaRPr lang="ru-RU" sz="3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85720" y="1071546"/>
            <a:ext cx="8643998" cy="5429288"/>
          </a:xfrm>
        </p:spPr>
        <p:txBody>
          <a:bodyPr/>
          <a:lstStyle/>
          <a:p>
            <a:pPr algn="l"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</a:rPr>
              <a:t>  Учнівські турніри – це засіб розвитку когнітивних навичок, який стимулює самостійний творчий пошук учнів </a:t>
            </a:r>
          </a:p>
          <a:p>
            <a:pPr algn="l"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</a:rPr>
              <a:t> Найактивнішими учасниками турнірів у 2015-2016 </a:t>
            </a:r>
            <a:r>
              <a:rPr lang="uk-UA" sz="2400" dirty="0" err="1" smtClean="0">
                <a:solidFill>
                  <a:schemeClr val="tx1"/>
                </a:solidFill>
              </a:rPr>
              <a:t>н.р</a:t>
            </a:r>
            <a:r>
              <a:rPr lang="uk-UA" sz="2400" dirty="0" smtClean="0">
                <a:solidFill>
                  <a:schemeClr val="tx1"/>
                </a:solidFill>
              </a:rPr>
              <a:t>. були </a:t>
            </a:r>
            <a:r>
              <a:rPr lang="uk-UA" sz="2400" dirty="0" err="1" smtClean="0">
                <a:solidFill>
                  <a:schemeClr val="tx1"/>
                </a:solidFill>
              </a:rPr>
              <a:t>Золочівська</a:t>
            </a:r>
            <a:r>
              <a:rPr lang="uk-UA" sz="2400" dirty="0" smtClean="0">
                <a:solidFill>
                  <a:schemeClr val="tx1"/>
                </a:solidFill>
              </a:rPr>
              <a:t> гімназія №1, </a:t>
            </a:r>
            <a:r>
              <a:rPr lang="uk-UA" sz="2400" dirty="0" err="1" smtClean="0">
                <a:solidFill>
                  <a:schemeClr val="tx1"/>
                </a:solidFill>
              </a:rPr>
              <a:t>Золочівська</a:t>
            </a:r>
            <a:r>
              <a:rPr lang="uk-UA" sz="2400" dirty="0" smtClean="0">
                <a:solidFill>
                  <a:schemeClr val="tx1"/>
                </a:solidFill>
              </a:rPr>
              <a:t> ЗОШ №2 та </a:t>
            </a:r>
            <a:r>
              <a:rPr lang="uk-UA" sz="2400" dirty="0" err="1" smtClean="0">
                <a:solidFill>
                  <a:schemeClr val="tx1"/>
                </a:solidFill>
              </a:rPr>
              <a:t>Золочівська</a:t>
            </a:r>
            <a:r>
              <a:rPr lang="uk-UA" sz="2400" dirty="0" smtClean="0">
                <a:solidFill>
                  <a:schemeClr val="tx1"/>
                </a:solidFill>
              </a:rPr>
              <a:t> ЗОШ №3</a:t>
            </a:r>
          </a:p>
          <a:p>
            <a:pPr algn="l"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</a:rPr>
              <a:t> Учасників Всеукраїнського етапу учнівських турнірів в районі не було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514</TotalTime>
  <Words>259</Words>
  <Application>Microsoft Office PowerPoint</Application>
  <PresentationFormat>Экран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Підсумки Всеукраїнських учнівських турнірів у 2015-2016 н.р.</vt:lpstr>
      <vt:lpstr>Переваги турнірів:</vt:lpstr>
      <vt:lpstr>В 2015-2016 н.р. в Золочівському районі проведені наступні турніри: </vt:lpstr>
      <vt:lpstr>Про результати участі учнівських команд ЗНЗ району у турнірах в 2014-2015 н.р.</vt:lpstr>
      <vt:lpstr>Висновки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Підсумки Всеукраїнських учнівських турнірів у 2012-2013 н.р.</dc:title>
  <cp:lastModifiedBy>Методист</cp:lastModifiedBy>
  <cp:revision>55</cp:revision>
  <dcterms:modified xsi:type="dcterms:W3CDTF">2015-12-02T07:42:51Z</dcterms:modified>
</cp:coreProperties>
</file>