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715B0F-793D-45E1-B948-D87D6AAACDAF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0329B-C03D-4C13-A3F1-8D81C4AD3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tzo.gov.ua/" TargetMode="External"/><Relationship Id="rId2" Type="http://schemas.openxmlformats.org/officeDocument/2006/relationships/hyperlink" Target="http://www.mon.gov.u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Нормативність оформлення книг обліку і видачі свідоцтв та атестатів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Методист РМК </a:t>
            </a:r>
            <a:r>
              <a:rPr lang="uk-UA" dirty="0" err="1" smtClean="0"/>
              <a:t>Кривчач</a:t>
            </a:r>
            <a:r>
              <a:rPr lang="uk-UA" dirty="0" smtClean="0"/>
              <a:t>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uk-UA" dirty="0" smtClean="0"/>
              <a:t>МІНІСТЕРСТВО ОСВІТИ І НАУКИ, МОЛОДІ ТА СПОРТУ  УКРАЇНИ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НАКАЗ</a:t>
            </a:r>
            <a:endParaRPr lang="ru-RU" dirty="0" smtClean="0"/>
          </a:p>
          <a:p>
            <a:pPr algn="ctr">
              <a:buNone/>
            </a:pPr>
            <a:r>
              <a:rPr lang="uk-UA" dirty="0" smtClean="0"/>
              <a:t>м. Київ</a:t>
            </a:r>
            <a:endParaRPr lang="ru-RU" dirty="0" smtClean="0"/>
          </a:p>
          <a:p>
            <a:pPr algn="ctr">
              <a:buNone/>
            </a:pPr>
            <a:r>
              <a:rPr lang="uk-UA" u="sng" dirty="0" smtClean="0"/>
              <a:t>  10.05.2011 </a:t>
            </a:r>
            <a:r>
              <a:rPr lang="uk-UA" dirty="0" smtClean="0"/>
              <a:t>                                             </a:t>
            </a:r>
            <a:r>
              <a:rPr lang="uk-UA" u="sng" dirty="0" smtClean="0"/>
              <a:t>№ 423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Про затвердження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єдиних зразків обов’язкової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ділової документації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у загальноосвітніх навчальних закладах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усіх типів і форм власності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dirty="0" smtClean="0"/>
              <a:t>         Відповідно до наказу Міністерства освіти і науки України від 23.06.2000 № 240  "Про </a:t>
            </a:r>
            <a:r>
              <a:rPr lang="uk-UA" sz="2900" dirty="0" smtClean="0"/>
              <a:t>затвердження Інструкції з ведення ділової документації у загальноосвітніх навчальних закладах I-III ступенів" </a:t>
            </a:r>
            <a:endParaRPr lang="ru-RU" sz="2900" dirty="0" smtClean="0"/>
          </a:p>
          <a:p>
            <a:pPr>
              <a:buNone/>
            </a:pPr>
            <a:r>
              <a:rPr lang="uk-UA" sz="2900" b="1" dirty="0" smtClean="0"/>
              <a:t>        НАКАЗУЮ:</a:t>
            </a:r>
            <a:endParaRPr lang="ru-RU" sz="2900" b="1" dirty="0" smtClean="0"/>
          </a:p>
          <a:p>
            <a:pPr>
              <a:buNone/>
            </a:pPr>
            <a:r>
              <a:rPr lang="uk-UA" sz="2900" dirty="0" smtClean="0"/>
              <a:t>         1. Затвердити такі єдині зразки обов’язкової ділової документації для загальноосвітніх навчальних закладів усіх типів і форм власності:</a:t>
            </a:r>
            <a:endParaRPr lang="ru-RU" sz="2900" dirty="0" smtClean="0"/>
          </a:p>
          <a:p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         </a:t>
            </a:r>
            <a:r>
              <a:rPr lang="uk-UA" sz="2900" b="1" dirty="0" smtClean="0"/>
              <a:t>Книга обліку і видачі свідоцтв та додатків до свідоцтв про базову загальну середню освіту (додаток 9, на 7 арк.);</a:t>
            </a:r>
            <a:endParaRPr lang="ru-RU" sz="2900" b="1" dirty="0" smtClean="0"/>
          </a:p>
          <a:p>
            <a:pPr>
              <a:buNone/>
            </a:pPr>
            <a:r>
              <a:rPr lang="uk-UA" sz="2900" b="1" dirty="0" smtClean="0"/>
              <a:t>         Книга обліку і видачі атестатів та додатків до атестатів про повну загальну середню освіту, Срібних і Золотих медалей (додаток 10, на 10 арк.);</a:t>
            </a:r>
            <a:endParaRPr lang="ru-RU" sz="2900" b="1" dirty="0" smtClean="0"/>
          </a:p>
          <a:p>
            <a:pPr>
              <a:buNone/>
            </a:pPr>
            <a:r>
              <a:rPr lang="uk-UA" sz="2900" dirty="0" smtClean="0"/>
              <a:t>         2. Визнати таким, що втратив чинність, наказ Міністерства освіти і науки України від 13.06.2001 № 451 «Про затвердження єдиних зразків обов’язкової ділової документації у загальноосвітніх навчальних закладах І-ІІІ ступенів усіх типів і форм власності».</a:t>
            </a:r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          освітніх навчальних закладів, відповідно до зразків, затверджених пунктом 1 цього наказу, та </a:t>
            </a:r>
            <a:r>
              <a:rPr lang="uk-UA" sz="2900" dirty="0" err="1" smtClean="0"/>
              <a:t>СОУ</a:t>
            </a:r>
            <a:r>
              <a:rPr lang="uk-UA" sz="2900" dirty="0" smtClean="0"/>
              <a:t> 22.2-02477019-17:2011.</a:t>
            </a:r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         6. Наказ розмістити на офіційних </a:t>
            </a:r>
            <a:r>
              <a:rPr lang="uk-UA" sz="2900" dirty="0" err="1" smtClean="0"/>
              <a:t>веб-сайтах</a:t>
            </a:r>
            <a:r>
              <a:rPr lang="uk-UA" sz="2900" dirty="0" smtClean="0"/>
              <a:t> Міністерства (</a:t>
            </a:r>
            <a:r>
              <a:rPr lang="uk-UA" sz="2900" u="sng" dirty="0" err="1" smtClean="0">
                <a:hlinkClick r:id="rId2"/>
              </a:rPr>
              <a:t>www.mon.gov.ua</a:t>
            </a:r>
            <a:r>
              <a:rPr lang="uk-UA" sz="2900" dirty="0" smtClean="0"/>
              <a:t>), Інституту інноваційних технологій і змісту освіти (</a:t>
            </a:r>
            <a:r>
              <a:rPr lang="uk-UA" sz="2900" u="sng" dirty="0" err="1" smtClean="0">
                <a:hlinkClick r:id="rId3"/>
              </a:rPr>
              <a:t>www.iitzo.gov.ua</a:t>
            </a:r>
            <a:r>
              <a:rPr lang="uk-UA" sz="2900" dirty="0" smtClean="0"/>
              <a:t>) і в офіційних друкованих виданнях Міністерства.</a:t>
            </a:r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          7. Контроль за виконанням наказу покласти на заступника Міністра </a:t>
            </a:r>
            <a:r>
              <a:rPr lang="uk-UA" sz="2900" dirty="0" err="1" smtClean="0"/>
              <a:t>Жебровського</a:t>
            </a:r>
            <a:r>
              <a:rPr lang="uk-UA" sz="2900" dirty="0" smtClean="0"/>
              <a:t> Б.М.</a:t>
            </a:r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                         </a:t>
            </a:r>
          </a:p>
          <a:p>
            <a:pPr>
              <a:buNone/>
            </a:pPr>
            <a:r>
              <a:rPr lang="uk-UA" sz="2900" dirty="0" smtClean="0"/>
              <a:t>                                                  Міністр                                      Д.В.Табачник</a:t>
            </a:r>
            <a:endParaRPr lang="ru-RU" sz="2900" dirty="0" smtClean="0"/>
          </a:p>
          <a:p>
            <a:pPr>
              <a:buNone/>
            </a:pPr>
            <a:r>
              <a:rPr lang="uk-UA" b="1" dirty="0" smtClean="0"/>
              <a:t>                 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/>
              <a:t>Додаток</a:t>
            </a:r>
            <a:r>
              <a:rPr lang="ru-RU" b="1" dirty="0" smtClean="0"/>
              <a:t> 9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до наказу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науки, </a:t>
            </a:r>
            <a:r>
              <a:rPr lang="ru-RU" dirty="0" err="1" smtClean="0"/>
              <a:t>молоді</a:t>
            </a:r>
            <a:r>
              <a:rPr lang="ru-RU" dirty="0" smtClean="0"/>
              <a:t> та спорту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10.05.2011 № 423</a:t>
            </a:r>
          </a:p>
          <a:p>
            <a:pPr algn="ctr">
              <a:buNone/>
            </a:pPr>
            <a:r>
              <a:rPr lang="ru-RU" b="1" dirty="0" smtClean="0"/>
              <a:t>ВКАЗІВКИ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до </a:t>
            </a:r>
            <a:r>
              <a:rPr lang="ru-RU" b="1" dirty="0" err="1" smtClean="0"/>
              <a:t>ведення</a:t>
            </a:r>
            <a:r>
              <a:rPr lang="ru-RU" b="1" dirty="0" smtClean="0"/>
              <a:t> </a:t>
            </a:r>
            <a:r>
              <a:rPr lang="ru-RU" b="1" i="1" u="sng" dirty="0" smtClean="0"/>
              <a:t>книги </a:t>
            </a:r>
            <a:r>
              <a:rPr lang="ru-RU" b="1" dirty="0" err="1" smtClean="0"/>
              <a:t>обліку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видачі</a:t>
            </a:r>
            <a:r>
              <a:rPr lang="ru-RU" b="1" dirty="0" smtClean="0"/>
              <a:t> </a:t>
            </a:r>
            <a:r>
              <a:rPr lang="ru-RU" b="1" dirty="0" err="1" smtClean="0"/>
              <a:t>свідоцтв</a:t>
            </a:r>
            <a:r>
              <a:rPr lang="ru-RU" b="1" dirty="0" smtClean="0"/>
              <a:t> та </a:t>
            </a:r>
            <a:r>
              <a:rPr lang="ru-RU" b="1" dirty="0" err="1" smtClean="0"/>
              <a:t>додатків</a:t>
            </a:r>
            <a:r>
              <a:rPr lang="ru-RU" b="1" dirty="0" smtClean="0"/>
              <a:t> до </a:t>
            </a:r>
            <a:r>
              <a:rPr lang="ru-RU" b="1" dirty="0" err="1" smtClean="0"/>
              <a:t>свідоцтв</a:t>
            </a:r>
            <a:r>
              <a:rPr lang="ru-RU" b="1" dirty="0" smtClean="0"/>
              <a:t> про </a:t>
            </a:r>
            <a:r>
              <a:rPr lang="ru-RU" b="1" dirty="0" err="1" smtClean="0"/>
              <a:t>базову</a:t>
            </a:r>
            <a:r>
              <a:rPr lang="ru-RU" b="1" dirty="0" smtClean="0"/>
              <a:t> </a:t>
            </a:r>
            <a:r>
              <a:rPr lang="ru-RU" b="1" dirty="0" err="1" smtClean="0"/>
              <a:t>загальну</a:t>
            </a:r>
            <a:r>
              <a:rPr lang="ru-RU" b="1" dirty="0" smtClean="0"/>
              <a:t> </a:t>
            </a:r>
            <a:r>
              <a:rPr lang="ru-RU" b="1" dirty="0" err="1" smtClean="0"/>
              <a:t>середню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/>
              <a:t>Додаток</a:t>
            </a:r>
            <a:r>
              <a:rPr lang="ru-RU" b="1" dirty="0" smtClean="0"/>
              <a:t> 10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до наказу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науки, </a:t>
            </a:r>
            <a:r>
              <a:rPr lang="ru-RU" dirty="0" err="1" smtClean="0"/>
              <a:t>молоді</a:t>
            </a:r>
            <a:r>
              <a:rPr lang="ru-RU" dirty="0" smtClean="0"/>
              <a:t> та спорту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10.05.2011 № 423</a:t>
            </a:r>
          </a:p>
          <a:p>
            <a:pPr algn="ctr"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ВКАЗІВКИ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до </a:t>
            </a:r>
            <a:r>
              <a:rPr lang="ru-RU" b="1" dirty="0" err="1" smtClean="0"/>
              <a:t>ведення</a:t>
            </a:r>
            <a:r>
              <a:rPr lang="ru-RU" b="1" dirty="0" smtClean="0"/>
              <a:t> </a:t>
            </a:r>
            <a:r>
              <a:rPr lang="ru-RU" b="1" i="1" u="sng" dirty="0" smtClean="0"/>
              <a:t>книги</a:t>
            </a:r>
            <a:r>
              <a:rPr lang="ru-RU" b="1" dirty="0" smtClean="0"/>
              <a:t> </a:t>
            </a:r>
            <a:r>
              <a:rPr lang="ru-RU" b="1" dirty="0" err="1" smtClean="0"/>
              <a:t>обліку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видачі</a:t>
            </a:r>
            <a:r>
              <a:rPr lang="ru-RU" b="1" dirty="0" smtClean="0"/>
              <a:t> </a:t>
            </a:r>
            <a:r>
              <a:rPr lang="ru-RU" b="1" dirty="0" err="1" smtClean="0"/>
              <a:t>атестатів</a:t>
            </a:r>
            <a:r>
              <a:rPr lang="ru-RU" b="1" dirty="0" smtClean="0"/>
              <a:t> та </a:t>
            </a:r>
            <a:r>
              <a:rPr lang="ru-RU" b="1" dirty="0" err="1" smtClean="0"/>
              <a:t>додатків</a:t>
            </a:r>
            <a:r>
              <a:rPr lang="ru-RU" b="1" dirty="0" smtClean="0"/>
              <a:t> до </a:t>
            </a:r>
            <a:r>
              <a:rPr lang="ru-RU" b="1" dirty="0" err="1" smtClean="0"/>
              <a:t>атестатів</a:t>
            </a:r>
            <a:r>
              <a:rPr lang="ru-RU" b="1" dirty="0" smtClean="0"/>
              <a:t> про </a:t>
            </a:r>
            <a:r>
              <a:rPr lang="ru-RU" b="1" dirty="0" err="1" smtClean="0"/>
              <a:t>повну</a:t>
            </a:r>
            <a:r>
              <a:rPr lang="ru-RU" b="1" dirty="0" smtClean="0"/>
              <a:t> </a:t>
            </a:r>
            <a:r>
              <a:rPr lang="ru-RU" b="1" dirty="0" err="1" smtClean="0"/>
              <a:t>загальну</a:t>
            </a:r>
            <a:r>
              <a:rPr lang="ru-RU" b="1" dirty="0" smtClean="0"/>
              <a:t> </a:t>
            </a:r>
            <a:r>
              <a:rPr lang="ru-RU" b="1" dirty="0" err="1" smtClean="0"/>
              <a:t>середню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, </a:t>
            </a:r>
            <a:r>
              <a:rPr lang="ru-RU" b="1" dirty="0" err="1" smtClean="0"/>
              <a:t>Срібних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Золотих</a:t>
            </a:r>
            <a:r>
              <a:rPr lang="ru-RU" b="1" dirty="0" smtClean="0"/>
              <a:t> медалей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 smtClean="0"/>
              <a:t>Алгоритм перевірки Книги обліку і видачі атестатів та свідоцтв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1.Відповідність оцінки в підсумковій відомості в журналі річних і підсумкових оцінок на сторінці предмета.</a:t>
            </a:r>
            <a:endParaRPr lang="ru-RU" dirty="0" smtClean="0"/>
          </a:p>
          <a:p>
            <a:r>
              <a:rPr lang="uk-UA" dirty="0" smtClean="0"/>
              <a:t>2.Відповідність оцінок у підсумковій відомості в класному журналі оцінкам, виставленим  у Книзі обліку і видачі атестатів та Книзі обліку та видачі свідоцтв.</a:t>
            </a:r>
            <a:endParaRPr lang="ru-RU" dirty="0" smtClean="0"/>
          </a:p>
          <a:p>
            <a:r>
              <a:rPr lang="uk-UA" dirty="0" smtClean="0"/>
              <a:t>3.Відповідність оцінок у Книзі обліку і видачі атестатів оцінкам, виставленим в додатки до атестатів та відповідність оцінок у Книзі обліку і видачі  додатків до свідоцтв  оцінкам, виставленим в додатки до свідоцтва.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mtClean="0"/>
              <a:t>                                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169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Нормативність оформлення книг обліку і видачі свідоцтв та атестатів</vt:lpstr>
      <vt:lpstr>Слайд 2</vt:lpstr>
      <vt:lpstr>Слайд 3</vt:lpstr>
      <vt:lpstr>Слайд 4</vt:lpstr>
      <vt:lpstr>Слайд 5</vt:lpstr>
      <vt:lpstr>Алгоритм перевірки Книги обліку і видачі атестатів та свідоцтв 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Нормативність оформлення книг обліку та видачі свідоцтв та атестатів</dc:title>
  <dc:creator>User</dc:creator>
  <cp:lastModifiedBy>User</cp:lastModifiedBy>
  <cp:revision>14</cp:revision>
  <dcterms:created xsi:type="dcterms:W3CDTF">2016-10-26T07:03:01Z</dcterms:created>
  <dcterms:modified xsi:type="dcterms:W3CDTF">2016-10-26T10:38:17Z</dcterms:modified>
</cp:coreProperties>
</file>