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  <p:sldMasterId id="2147483815" r:id="rId3"/>
  </p:sldMasterIdLst>
  <p:notesMasterIdLst>
    <p:notesMasterId r:id="rId9"/>
  </p:notesMasterIdLst>
  <p:sldIdLst>
    <p:sldId id="256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6" d="100"/>
          <a:sy n="76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учасників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2013/2014 н.р.</c:v>
                </c:pt>
                <c:pt idx="1">
                  <c:v>2014/2015 н.р.</c:v>
                </c:pt>
                <c:pt idx="2">
                  <c:v>2015/2016 н.р.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переможців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2013/2014 н.р.</c:v>
                </c:pt>
                <c:pt idx="1">
                  <c:v>2014/2015 н.р.</c:v>
                </c:pt>
                <c:pt idx="2">
                  <c:v>2015/2016 н.р.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28736"/>
        <c:axId val="134850816"/>
      </c:barChart>
      <c:catAx>
        <c:axId val="8982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850816"/>
        <c:crosses val="autoZero"/>
        <c:auto val="1"/>
        <c:lblAlgn val="ctr"/>
        <c:lblOffset val="100"/>
        <c:noMultiLvlLbl val="0"/>
      </c:catAx>
      <c:valAx>
        <c:axId val="13485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28736"/>
        <c:crosses val="autoZero"/>
        <c:crossBetween val="between"/>
      </c:valAx>
      <c:spPr>
        <a:ln>
          <a:solidFill>
            <a:schemeClr val="accent6">
              <a:lumMod val="40000"/>
              <a:lumOff val="60000"/>
            </a:schemeClr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14D43E8-58DD-4501-8110-6DCFBBE0A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3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D43E8-58DD-4501-8110-6DCFBBE0A2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E125-A410-48D8-9F41-73D2FFFE5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741F-A4EF-4EF0-BFCB-0BB689DCA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02C2-B021-4DAC-A9FA-2840856E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73E1-06E3-4494-B351-6EBD0B536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C4DD2-509C-41CC-A3C5-E922711E8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742B-2D79-4DC4-AD1F-8A20A9CDA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87AA6-9DA3-49B1-95DA-BD74F03DB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FED03-789E-4786-B8DE-A370489A3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A0DB-ECF6-4C00-9EF4-660C252A4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3D46-FA73-4FE7-8D58-4ACFF5838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3679A-8A6E-4D03-8DE6-E2A310442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458E-2A66-4AEE-B0F9-4BDF8D37A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B8EA-DCAA-405B-B72D-8C81EEC2B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B0E5-EA28-4F14-BEBC-DB624F3F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60672-29CD-4FD8-A347-E9B614BE5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7E125-A410-48D8-9F41-73D2FFFE5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0B458E-2A66-4AEE-B0F9-4BDF8D37AF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986D1E-A04B-435A-8430-A77E2CDC9F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89142-1E46-4649-A780-B58D7509B8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24E6FD-4F02-4C26-8510-85044C0B23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46C682-C8C0-4BF5-ACB2-D1AF6BE81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E4B2DA-4678-4874-AC1D-2D6FCDEE23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6D1E-A04B-435A-8430-A77E2CDC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B2FF0B-ABC7-46CA-8658-71A13E5241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3A3EA-081F-4303-BAC9-E2F96C0453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1A741F-A4EF-4EF0-BFCB-0BB689DC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4502C2-B021-4DAC-A9FA-2840856EE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9142-1E46-4649-A780-B58D7509B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4E6FD-4F02-4C26-8510-85044C0B2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C682-C8C0-4BF5-ACB2-D1AF6BE81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B2DA-4678-4874-AC1D-2D6FCDEE2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FF0B-ABC7-46CA-8658-71A13E524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A3EA-081F-4303-BAC9-E2F96C045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1937448-4852-4495-9886-96A1A9B1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F21BC5-3BD8-47EF-8DF9-76EC1065A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1937448-4852-4495-9886-96A1A9B1F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ctrTitle"/>
          </p:nvPr>
        </p:nvSpPr>
        <p:spPr>
          <a:xfrm>
            <a:off x="1000100" y="857250"/>
            <a:ext cx="7858150" cy="3171825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effectLst/>
              </a:rPr>
              <a:t>Про підсумки ІІ етапу Всеукраїнського конкурсу-захисту науково-дослідницьких робіт МАН</a:t>
            </a:r>
            <a:r>
              <a:rPr lang="uk-UA" b="1" dirty="0" smtClean="0">
                <a:solidFill>
                  <a:schemeClr val="bg2"/>
                </a:solidFill>
              </a:rPr>
              <a:t/>
            </a:r>
            <a:br>
              <a:rPr lang="uk-UA" b="1" dirty="0" smtClean="0">
                <a:solidFill>
                  <a:schemeClr val="bg2"/>
                </a:solidFill>
              </a:rPr>
            </a:br>
            <a:endParaRPr lang="ru-RU" b="1" dirty="0" smtClean="0">
              <a:solidFill>
                <a:schemeClr val="bg2"/>
              </a:solidFill>
            </a:endParaRPr>
          </a:p>
        </p:txBody>
      </p:sp>
      <p:sp>
        <p:nvSpPr>
          <p:cNvPr id="5123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786188" y="4357688"/>
            <a:ext cx="5000625" cy="78581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Н.М. Крючкова, методист РМК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1214414" y="0"/>
            <a:ext cx="7654949" cy="1000125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Золочівського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району у ІІ етапі конкурсу-захисту науково-дослідницьких робіт взяли участь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учнів – переможців І етапу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266235"/>
              </p:ext>
            </p:extLst>
          </p:nvPr>
        </p:nvGraphicFramePr>
        <p:xfrm>
          <a:off x="1214414" y="1141092"/>
          <a:ext cx="7929586" cy="4884582"/>
        </p:xfrm>
        <a:graphic>
          <a:graphicData uri="http://schemas.openxmlformats.org/drawingml/2006/table">
            <a:tbl>
              <a:tblPr/>
              <a:tblGrid>
                <a:gridCol w="2133450"/>
                <a:gridCol w="2880320"/>
                <a:gridCol w="2915816"/>
              </a:tblGrid>
              <a:tr h="644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Прізвище та ім'я учня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Навчальний  заклад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Наукове відділення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r>
                        <a:rPr lang="uk-UA" sz="1600" b="1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Борох</a:t>
                      </a:r>
                      <a:r>
                        <a:rPr lang="uk-UA" sz="16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Євгеній</a:t>
                      </a:r>
                      <a:endParaRPr lang="uk-UA" sz="1600" b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гімназія №1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Філософії та релігієзнавства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Шевченко </a:t>
                      </a:r>
                      <a:r>
                        <a:rPr lang="uk-UA" sz="18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Вячеслав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lang="uk-UA" sz="16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гімназія №1</a:t>
                      </a:r>
                      <a:endParaRPr lang="uk-UA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16">
                <a:tc>
                  <a:txBody>
                    <a:bodyPr/>
                    <a:lstStyle/>
                    <a:p>
                      <a:r>
                        <a:rPr lang="uk-UA" sz="1600" b="1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Пастухов</a:t>
                      </a:r>
                      <a:r>
                        <a:rPr lang="uk-UA" sz="1600" b="1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uk-UA" sz="1600" b="1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Яна</a:t>
                      </a:r>
                      <a:endParaRPr lang="uk-UA" sz="1600" b="1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lang="uk-UA" sz="1600" b="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ЗОШ №2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Історії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r>
                        <a:rPr lang="uk-UA" sz="16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Козейчук</a:t>
                      </a:r>
                      <a:r>
                        <a:rPr lang="uk-UA" sz="16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Вікторія</a:t>
                      </a:r>
                      <a:endParaRPr lang="uk-UA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Івашківська</a:t>
                      </a:r>
                      <a:r>
                        <a:rPr lang="uk-UA" sz="16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ЗОШ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Мовознавства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r>
                        <a:rPr lang="uk-UA" sz="16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Федорова Лада</a:t>
                      </a:r>
                      <a:endParaRPr lang="uk-UA" sz="1600" b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гімназія №1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 про Землю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Шумейко Ірина</a:t>
                      </a:r>
                      <a:endParaRPr lang="ru-RU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гімназія №1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 про Землю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554"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Подорога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Олена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Івашківська</a:t>
                      </a:r>
                      <a:r>
                        <a:rPr lang="uk-UA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ЗОШ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Хімії та біології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uk-UA" sz="16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Колодько</a:t>
                      </a:r>
                      <a:r>
                        <a:rPr lang="uk-UA" sz="16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Анастасія</a:t>
                      </a:r>
                      <a:endParaRPr lang="uk-UA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ЗОШ №2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Хімії та біології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984">
                <a:tc>
                  <a:txBody>
                    <a:bodyPr/>
                    <a:lstStyle/>
                    <a:p>
                      <a:r>
                        <a:rPr lang="uk-UA" sz="1600" b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Плужник Анастасія</a:t>
                      </a:r>
                      <a:endParaRPr lang="uk-UA" sz="1600" b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lang="uk-UA" sz="1600" b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гімназія №1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Хімії та біології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568">
                <a:tc>
                  <a:txBody>
                    <a:bodyPr/>
                    <a:lstStyle/>
                    <a:p>
                      <a:r>
                        <a:rPr lang="uk-UA" sz="16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Федорова Оксана</a:t>
                      </a:r>
                      <a:endParaRPr lang="uk-UA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БДЮТ,</a:t>
                      </a:r>
                      <a:r>
                        <a:rPr lang="uk-UA" sz="16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baseline="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lang="uk-UA" sz="1600" baseline="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ЗОШ №3</a:t>
                      </a:r>
                      <a:endParaRPr lang="uk-UA" sz="16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Філософії та релігієзнавства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r>
                        <a:rPr lang="uk-UA" sz="1600" b="1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Оберемок Руслана</a:t>
                      </a:r>
                      <a:endParaRPr lang="uk-UA" sz="1600" b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noProof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Золочівська</a:t>
                      </a:r>
                      <a:r>
                        <a:rPr lang="uk-UA" sz="16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ЗОШ №2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Екології та аграрних наук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422406" cy="10715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Результати участі учнів району в ІІ етапі конкурсу-захисту МАН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2153"/>
              </p:ext>
            </p:extLst>
          </p:nvPr>
        </p:nvGraphicFramePr>
        <p:xfrm>
          <a:off x="1331639" y="1196752"/>
          <a:ext cx="7488833" cy="4853940"/>
        </p:xfrm>
        <a:graphic>
          <a:graphicData uri="http://schemas.openxmlformats.org/drawingml/2006/table">
            <a:tbl>
              <a:tblPr/>
              <a:tblGrid>
                <a:gridCol w="2991497"/>
                <a:gridCol w="867100"/>
                <a:gridCol w="867101"/>
                <a:gridCol w="867100"/>
                <a:gridCol w="189603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Прізвище та ім'я учня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балів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1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Борох</a:t>
                      </a:r>
                      <a:r>
                        <a:rPr lang="uk-UA" sz="1600" b="1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Євгеній</a:t>
                      </a:r>
                      <a:endParaRPr lang="uk-UA" sz="1600" b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8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Шевченко </a:t>
                      </a:r>
                      <a:r>
                        <a:rPr lang="uk-UA" sz="18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Вячеслав</a:t>
                      </a:r>
                      <a:endParaRPr lang="ru-RU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tabLst>
                          <a:tab pos="44958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tabLst>
                          <a:tab pos="44958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1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Пастухов</a:t>
                      </a:r>
                      <a:r>
                        <a:rPr lang="uk-UA" sz="1600" b="1" baseline="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uk-UA" sz="1600" b="1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Яна</a:t>
                      </a:r>
                      <a:endParaRPr lang="uk-UA" sz="1600" b="1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Козейчук</a:t>
                      </a:r>
                      <a:r>
                        <a:rPr lang="uk-U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Вікторія</a:t>
                      </a:r>
                      <a:endParaRPr lang="uk-U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1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Федорова Лада</a:t>
                      </a:r>
                      <a:endParaRPr lang="uk-UA" sz="1600" b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  <a:latin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/>
                          <a:cs typeface="Times New Roman"/>
                        </a:rPr>
                        <a:t>39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Шумейко Ірина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  <a:latin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Подорога</a:t>
                      </a:r>
                      <a:r>
                        <a:rPr lang="uk-UA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Олена</a:t>
                      </a:r>
                      <a:endParaRPr lang="ru-RU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Колодько</a:t>
                      </a:r>
                      <a:r>
                        <a:rPr lang="uk-U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Анастасія</a:t>
                      </a:r>
                      <a:endParaRPr lang="uk-U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Плужник Анастасія</a:t>
                      </a:r>
                      <a:endParaRPr lang="uk-UA" sz="1600" b="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Федорова Оксана</a:t>
                      </a:r>
                      <a:endParaRPr lang="uk-U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45" marR="679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uk-UA" sz="1600" b="1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Оберемок Руслана</a:t>
                      </a:r>
                      <a:endParaRPr lang="uk-UA" sz="1600" b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2852"/>
            <a:ext cx="7852744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Кількість учасників та переможців ІІ етапу конкурсу-захисту в порівнянні </a:t>
            </a: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за 3 роки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710608"/>
              </p:ext>
            </p:extLst>
          </p:nvPr>
        </p:nvGraphicFramePr>
        <p:xfrm>
          <a:off x="455613" y="1000125"/>
          <a:ext cx="8226425" cy="5126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6983212" cy="1096674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Недоліки проведення конкурсу-захисту та рекомендації щодо їх подолання:</a:t>
            </a:r>
            <a:b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</a:b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39" y="1214422"/>
            <a:ext cx="7128793" cy="4424378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Недостатній рівень знань з окремих предметів (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математика, біологія, англійська мова)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Керівники не завжди прислуховуються до зауважень, зроблених під час І етапу</a:t>
            </a:r>
          </a:p>
          <a:p>
            <a:pPr marL="457200" indent="-457200" algn="just">
              <a:buAutoNum type="arabicPeriod"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Краща можливість отримати призове місце в тих відділеннях та секціях, де кількість учасників невелика (філософії, мистецтвознавства, педагогіка, журналістика, екології та аграрних наук тощо).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opiel">
  <a:themeElements>
    <a:clrScheme name="Custom Design 1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FF7878"/>
      </a:accent1>
      <a:accent2>
        <a:srgbClr val="FF8F8F"/>
      </a:accent2>
      <a:accent3>
        <a:srgbClr val="CACACA"/>
      </a:accent3>
      <a:accent4>
        <a:srgbClr val="DADADA"/>
      </a:accent4>
      <a:accent5>
        <a:srgbClr val="FFBEBE"/>
      </a:accent5>
      <a:accent6>
        <a:srgbClr val="E78181"/>
      </a:accent6>
      <a:hlink>
        <a:srgbClr val="FFA4A4"/>
      </a:hlink>
      <a:folHlink>
        <a:srgbClr val="FFD1D1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999999"/>
      </a:dk2>
      <a:lt2>
        <a:srgbClr val="FFFFFF"/>
      </a:lt2>
      <a:accent1>
        <a:srgbClr val="FFA4D9"/>
      </a:accent1>
      <a:accent2>
        <a:srgbClr val="FFA66B"/>
      </a:accent2>
      <a:accent3>
        <a:srgbClr val="CACAC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7878"/>
        </a:accent1>
        <a:accent2>
          <a:srgbClr val="FF8F8F"/>
        </a:accent2>
        <a:accent3>
          <a:srgbClr val="CACACA"/>
        </a:accent3>
        <a:accent4>
          <a:srgbClr val="DADADA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CACAC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CACAC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CACAC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CACAC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CACAC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CACACA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CACAC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98ED5F"/>
        </a:accent1>
        <a:accent2>
          <a:srgbClr val="D1EB5E"/>
        </a:accent2>
        <a:accent3>
          <a:srgbClr val="CACACA"/>
        </a:accent3>
        <a:accent4>
          <a:srgbClr val="DADADA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D1EB5E"/>
        </a:accent1>
        <a:accent2>
          <a:srgbClr val="8DE0F7"/>
        </a:accent2>
        <a:accent3>
          <a:srgbClr val="CACACA"/>
        </a:accent3>
        <a:accent4>
          <a:srgbClr val="DADADA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C4A6"/>
        </a:accent1>
        <a:accent2>
          <a:srgbClr val="CDCCFF"/>
        </a:accent2>
        <a:accent3>
          <a:srgbClr val="CACACA"/>
        </a:accent3>
        <a:accent4>
          <a:srgbClr val="DADADA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CACAC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CACACA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CACACA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999B"/>
        </a:accent1>
        <a:accent2>
          <a:srgbClr val="61D8F2"/>
        </a:accent2>
        <a:accent3>
          <a:srgbClr val="CACACA"/>
        </a:accent3>
        <a:accent4>
          <a:srgbClr val="DADADA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333333"/>
        </a:dk1>
        <a:lt1>
          <a:srgbClr val="FFFFFF"/>
        </a:lt1>
        <a:dk2>
          <a:srgbClr val="999999"/>
        </a:dk2>
        <a:lt2>
          <a:srgbClr val="FFFFFF"/>
        </a:lt2>
        <a:accent1>
          <a:srgbClr val="FFB080"/>
        </a:accent1>
        <a:accent2>
          <a:srgbClr val="E3B2FF"/>
        </a:accent2>
        <a:accent3>
          <a:srgbClr val="CACACA"/>
        </a:accent3>
        <a:accent4>
          <a:srgbClr val="DADADA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7878"/>
        </a:accent1>
        <a:accent2>
          <a:srgbClr val="FF8F8F"/>
        </a:accent2>
        <a:accent3>
          <a:srgbClr val="FFFFFF"/>
        </a:accent3>
        <a:accent4>
          <a:srgbClr val="000000"/>
        </a:accent4>
        <a:accent5>
          <a:srgbClr val="FFBEBE"/>
        </a:accent5>
        <a:accent6>
          <a:srgbClr val="E78181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1E65C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8ED5F"/>
        </a:accent1>
        <a:accent2>
          <a:srgbClr val="D1EB5E"/>
        </a:accent2>
        <a:accent3>
          <a:srgbClr val="FFFFFF"/>
        </a:accent3>
        <a:accent4>
          <a:srgbClr val="000000"/>
        </a:accent4>
        <a:accent5>
          <a:srgbClr val="CAF4B6"/>
        </a:accent5>
        <a:accent6>
          <a:srgbClr val="BDD554"/>
        </a:accent6>
        <a:hlink>
          <a:srgbClr val="C7EBB0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1EB5E"/>
        </a:accent1>
        <a:accent2>
          <a:srgbClr val="8DE0F7"/>
        </a:accent2>
        <a:accent3>
          <a:srgbClr val="FFFFFF"/>
        </a:accent3>
        <a:accent4>
          <a:srgbClr val="000000"/>
        </a:accent4>
        <a:accent5>
          <a:srgbClr val="E5F3B6"/>
        </a:accent5>
        <a:accent6>
          <a:srgbClr val="7FCBE0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C4A6"/>
        </a:accent1>
        <a:accent2>
          <a:srgbClr val="CDCCFF"/>
        </a:accent2>
        <a:accent3>
          <a:srgbClr val="FFFFFF"/>
        </a:accent3>
        <a:accent4>
          <a:srgbClr val="000000"/>
        </a:accent4>
        <a:accent5>
          <a:srgbClr val="FADED0"/>
        </a:accent5>
        <a:accent6>
          <a:srgbClr val="BAB9E7"/>
        </a:accent6>
        <a:hlink>
          <a:srgbClr val="CFF3B7"/>
        </a:hlink>
        <a:folHlink>
          <a:srgbClr val="F8ED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BDAFA"/>
        </a:hlink>
        <a:folHlink>
          <a:srgbClr val="87E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99B"/>
        </a:accent1>
        <a:accent2>
          <a:srgbClr val="61D8F2"/>
        </a:accent2>
        <a:accent3>
          <a:srgbClr val="FFFFFF"/>
        </a:accent3>
        <a:accent4>
          <a:srgbClr val="000000"/>
        </a:accent4>
        <a:accent5>
          <a:srgbClr val="FFCACB"/>
        </a:accent5>
        <a:accent6>
          <a:srgbClr val="57C4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080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FD4C0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0F2EE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popiel</Template>
  <TotalTime>1040</TotalTime>
  <Words>286</Words>
  <Application>Microsoft Office PowerPoint</Application>
  <PresentationFormat>Экран (4:3)</PresentationFormat>
  <Paragraphs>98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popiel</vt:lpstr>
      <vt:lpstr>1_Default Design</vt:lpstr>
      <vt:lpstr>Солнцестояние</vt:lpstr>
      <vt:lpstr>Про підсумки ІІ етапу Всеукраїнського конкурсу-захисту науково-дослідницьких робіт МАН </vt:lpstr>
      <vt:lpstr>Від Золочівського району у ІІ етапі конкурсу-захисту науково-дослідницьких робіт взяли участь 11 учнів – переможців І етапу</vt:lpstr>
      <vt:lpstr>Результати участі учнів району в ІІ етапі конкурсу-захисту МАН</vt:lpstr>
      <vt:lpstr>Кількість учасників та переможців ІІ етапу конкурсу-захисту в порівнянні за 3 роки</vt:lpstr>
      <vt:lpstr>Недоліки проведення конкурсу-захисту та рекомендації щодо їх подолання: 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keywords>шаблон</cp:keywords>
  <cp:lastModifiedBy>Admin</cp:lastModifiedBy>
  <cp:revision>96</cp:revision>
  <dcterms:created xsi:type="dcterms:W3CDTF">2012-12-02T08:10:22Z</dcterms:created>
  <dcterms:modified xsi:type="dcterms:W3CDTF">2016-03-31T10:23:02Z</dcterms:modified>
</cp:coreProperties>
</file>