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9" r:id="rId3"/>
    <p:sldId id="260" r:id="rId4"/>
    <p:sldId id="261" r:id="rId5"/>
    <p:sldId id="269" r:id="rId6"/>
    <p:sldId id="262" r:id="rId7"/>
    <p:sldId id="270" r:id="rId8"/>
    <p:sldId id="265" r:id="rId9"/>
    <p:sldId id="266" r:id="rId10"/>
    <p:sldId id="267" r:id="rId11"/>
    <p:sldId id="272" r:id="rId12"/>
    <p:sldId id="268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8D0DF-48D5-4684-8096-31748A7D21F7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2C423-004B-4D5F-AD3F-0D2C021461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1120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3639" y="3828224"/>
            <a:ext cx="8680361" cy="1876607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Про організацію гарячого харчування дітей в загальноосвітніх навчальних закладах району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8521" y="5679583"/>
            <a:ext cx="5150224" cy="1178417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</a:rPr>
              <a:t>Методист РМК</a:t>
            </a:r>
          </a:p>
          <a:p>
            <a:pPr algn="r"/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</a:rPr>
              <a:t>відділу освіти, </a:t>
            </a:r>
          </a:p>
          <a:p>
            <a:pPr algn="r"/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</a:rPr>
              <a:t>молоді та спорту</a:t>
            </a:r>
          </a:p>
          <a:p>
            <a:pPr algn="r"/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</a:rPr>
              <a:t>С. В. </a:t>
            </a:r>
            <a:r>
              <a:rPr lang="uk-UA" sz="2400" dirty="0" err="1" smtClean="0">
                <a:solidFill>
                  <a:schemeClr val="accent5">
                    <a:lumMod val="50000"/>
                  </a:schemeClr>
                </a:solidFill>
              </a:rPr>
              <a:t>Браткова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193960" y="16075"/>
            <a:ext cx="5898524" cy="70513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Звернути увагу на:</a:t>
            </a:r>
            <a:endParaRPr kumimoji="0" lang="ru-RU" sz="44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930732" y="1708097"/>
            <a:ext cx="7776864" cy="424847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2800" dirty="0" smtClean="0"/>
              <a:t>наявність  перспективного меню на 2017-2018 навчальний рік  затвердженого </a:t>
            </a:r>
            <a:r>
              <a:rPr lang="ru-RU" sz="2800" dirty="0" smtClean="0"/>
              <a:t>РУ ГУ ДПСС</a:t>
            </a:r>
            <a:r>
              <a:rPr lang="uk-UA" sz="2800" dirty="0" smtClean="0"/>
              <a:t> в </a:t>
            </a:r>
            <a:r>
              <a:rPr lang="ru-RU" sz="2800" dirty="0" err="1" smtClean="0"/>
              <a:t>Харк</a:t>
            </a:r>
            <a:r>
              <a:rPr lang="uk-UA" sz="2800" dirty="0" err="1" smtClean="0"/>
              <a:t>івській</a:t>
            </a:r>
            <a:r>
              <a:rPr lang="uk-UA" sz="2800" smtClean="0"/>
              <a:t> області;</a:t>
            </a:r>
            <a:endParaRPr lang="uk-UA" sz="2800" dirty="0" smtClean="0"/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дотримання правил безпеки життєдіяльності, охорони праці та </a:t>
            </a:r>
            <a:r>
              <a:rPr lang="uk-UA" sz="2800" dirty="0" err="1" smtClean="0"/>
              <a:t>ДЕСАНПІНу</a:t>
            </a:r>
            <a:r>
              <a:rPr lang="uk-UA" sz="2800" dirty="0" smtClean="0"/>
              <a:t>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193960" y="16075"/>
            <a:ext cx="5898524" cy="70513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Звернути увагу на:</a:t>
            </a:r>
            <a:endParaRPr kumimoji="0" lang="ru-RU" sz="44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930732" y="1708097"/>
            <a:ext cx="7776864" cy="424847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800" dirty="0" smtClean="0"/>
              <a:t>Своєчасно надавати до відділу освіти, молоді та спорту (</a:t>
            </a:r>
            <a:r>
              <a:rPr lang="uk-UA" sz="2800" dirty="0" err="1" smtClean="0"/>
              <a:t>Лубяній</a:t>
            </a:r>
            <a:r>
              <a:rPr lang="uk-UA" sz="2800" dirty="0" smtClean="0"/>
              <a:t> І.О.) інформацію про харчування дітей</a:t>
            </a:r>
          </a:p>
          <a:p>
            <a:endParaRPr lang="uk-UA" sz="2800" dirty="0" smtClean="0"/>
          </a:p>
          <a:p>
            <a:pPr algn="ctr"/>
            <a:r>
              <a:rPr lang="uk-UA" sz="2800" dirty="0" smtClean="0">
                <a:solidFill>
                  <a:srgbClr val="C00000"/>
                </a:solidFill>
              </a:rPr>
              <a:t>До 28 числа щомісячно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5920" y="3171395"/>
            <a:ext cx="8680361" cy="1876607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Дякую за увагу!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193960" y="18686"/>
            <a:ext cx="5898524" cy="70513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Нормативні документи</a:t>
            </a:r>
            <a:endParaRPr kumimoji="0" lang="ru-RU" sz="44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929613" y="1179446"/>
            <a:ext cx="7776864" cy="5327374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2800" dirty="0" smtClean="0"/>
              <a:t>Закон України «Про  освіту»,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Закон України «Про загальну середню освіту»,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Закон України  «Про забезпечення санітарного                            та епідеміологічного благополуччя населення»,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Закон України «Про охорону дитинства»,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Постанова КМУ від  19.06.2002 року № 856 «Про організацію  харчування окремих категорій учнів у загальноосвітніх навчальних закладах»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Постанова </a:t>
            </a:r>
            <a:r>
              <a:rPr lang="uk-UA" sz="2800" dirty="0" err="1" smtClean="0"/>
              <a:t>КМУвід</a:t>
            </a:r>
            <a:r>
              <a:rPr lang="uk-UA" sz="2800" dirty="0" smtClean="0"/>
              <a:t> 22.11.2004р. №1591 </a:t>
            </a:r>
            <a:r>
              <a:rPr lang="uk-UA" sz="2800" dirty="0" err="1" smtClean="0"/>
              <a:t>„Про</a:t>
            </a:r>
            <a:r>
              <a:rPr lang="uk-UA" sz="2800" dirty="0" smtClean="0"/>
              <a:t> затвердження норм харчування у навчальних та оздоровчих </a:t>
            </a:r>
            <a:r>
              <a:rPr lang="uk-UA" sz="2800" dirty="0" err="1" smtClean="0"/>
              <a:t>закладах”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193960" y="16075"/>
            <a:ext cx="5898524" cy="70513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Організація гарячого харчування в</a:t>
            </a:r>
            <a:r>
              <a:rPr kumimoji="0" lang="uk-UA" sz="4400" b="1" i="0" u="none" strike="noStrike" kern="1200" cap="none" spc="0" normalizeH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ЗНЗ</a:t>
            </a:r>
            <a:endParaRPr kumimoji="0" lang="ru-RU" sz="44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930732" y="1708097"/>
            <a:ext cx="7776864" cy="424847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/>
              <a:t> </a:t>
            </a:r>
            <a:endParaRPr lang="ru-RU" sz="2800" dirty="0" smtClean="0"/>
          </a:p>
          <a:p>
            <a:r>
              <a:rPr lang="uk-UA" sz="2800" dirty="0" smtClean="0"/>
              <a:t>Наказ відділу освіти, молоді та спорту </a:t>
            </a:r>
            <a:r>
              <a:rPr lang="uk-UA" sz="2800" dirty="0" err="1" smtClean="0"/>
              <a:t>Золочівської</a:t>
            </a:r>
            <a:r>
              <a:rPr lang="uk-UA" sz="2800" dirty="0" smtClean="0"/>
              <a:t> РДА  від 22.08.2017№ 283 «Про організацію харчування учнів у ЗНЗ </a:t>
            </a:r>
            <a:r>
              <a:rPr lang="uk-UA" sz="2800" dirty="0" err="1" smtClean="0"/>
              <a:t>Золочівського</a:t>
            </a:r>
            <a:r>
              <a:rPr lang="uk-UA" sz="2800" dirty="0" smtClean="0"/>
              <a:t> району у 2017-2018 навчальному році»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193960" y="16075"/>
            <a:ext cx="5898524" cy="70513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Безкоштовне харчування учнів в ЗНЗ</a:t>
            </a:r>
            <a:endParaRPr kumimoji="0" lang="ru-RU" sz="44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930732" y="1708097"/>
            <a:ext cx="7776864" cy="424847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800" dirty="0" smtClean="0"/>
              <a:t>     учні 1-4 класів </a:t>
            </a:r>
            <a:r>
              <a:rPr lang="uk-UA" sz="2000" dirty="0" smtClean="0"/>
              <a:t>(1040 учнів)</a:t>
            </a:r>
            <a:r>
              <a:rPr lang="uk-UA" sz="2800" dirty="0" smtClean="0"/>
              <a:t>;</a:t>
            </a:r>
          </a:p>
          <a:p>
            <a:r>
              <a:rPr lang="uk-UA" sz="2800" dirty="0" smtClean="0"/>
              <a:t>     діти сироти, діти позбавлені батьківського піклування </a:t>
            </a:r>
            <a:r>
              <a:rPr lang="uk-UA" sz="2000" dirty="0" smtClean="0"/>
              <a:t>( </a:t>
            </a:r>
            <a:r>
              <a:rPr lang="uk-UA" sz="2000" dirty="0" smtClean="0"/>
              <a:t>30 дітей</a:t>
            </a:r>
            <a:r>
              <a:rPr lang="uk-UA" sz="2000" dirty="0" smtClean="0"/>
              <a:t>); </a:t>
            </a:r>
            <a:endParaRPr lang="ru-RU" sz="2000" dirty="0" smtClean="0"/>
          </a:p>
          <a:p>
            <a:r>
              <a:rPr lang="uk-UA" sz="2800" dirty="0" smtClean="0"/>
              <a:t>     діти з малозабезпечених сімей </a:t>
            </a:r>
            <a:r>
              <a:rPr lang="uk-UA" sz="2000" dirty="0" smtClean="0"/>
              <a:t>(</a:t>
            </a:r>
            <a:r>
              <a:rPr lang="uk-UA" sz="2000" smtClean="0"/>
              <a:t>64 дитини)</a:t>
            </a:r>
            <a:r>
              <a:rPr lang="uk-UA" sz="2800" smtClean="0"/>
              <a:t>; </a:t>
            </a:r>
            <a:endParaRPr lang="ru-RU" sz="2800" dirty="0" smtClean="0"/>
          </a:p>
          <a:p>
            <a:r>
              <a:rPr lang="uk-UA" sz="2800" dirty="0" smtClean="0"/>
              <a:t>     діти з особливими освітніми потребами, які навчаються у інклюзивних класах </a:t>
            </a:r>
            <a:r>
              <a:rPr lang="uk-UA" sz="2000" dirty="0" smtClean="0"/>
              <a:t>(3 дитини)</a:t>
            </a:r>
            <a:r>
              <a:rPr lang="uk-UA" sz="2800" dirty="0" smtClean="0"/>
              <a:t>;</a:t>
            </a:r>
            <a:endParaRPr lang="ru-RU" sz="2800" dirty="0" smtClean="0"/>
          </a:p>
          <a:p>
            <a:r>
              <a:rPr lang="uk-UA" sz="2800" dirty="0" smtClean="0"/>
              <a:t>     діти, батьки яких є учасниками антитерористичних операцій </a:t>
            </a:r>
            <a:r>
              <a:rPr lang="uk-UA" sz="2000" dirty="0" smtClean="0"/>
              <a:t>(43 дитини)</a:t>
            </a:r>
            <a:r>
              <a:rPr lang="uk-UA" sz="2800" dirty="0" smtClean="0"/>
              <a:t>.</a:t>
            </a:r>
            <a:endParaRPr lang="ru-RU" sz="2800" dirty="0" smtClean="0"/>
          </a:p>
          <a:p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1133341" y="2060620"/>
            <a:ext cx="244698" cy="25757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144072" y="2457721"/>
            <a:ext cx="244698" cy="25757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44072" y="3294856"/>
            <a:ext cx="244698" cy="25757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144072" y="3694105"/>
            <a:ext cx="244698" cy="25757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144072" y="4544119"/>
            <a:ext cx="244698" cy="25757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193960" y="16075"/>
            <a:ext cx="5898524" cy="70513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Безкоштовне харчування учнів в НВК</a:t>
            </a:r>
            <a:endParaRPr kumimoji="0" lang="ru-RU" sz="44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930732" y="1708097"/>
            <a:ext cx="7776864" cy="424847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800" dirty="0" smtClean="0"/>
              <a:t>     діти інваліди</a:t>
            </a:r>
          </a:p>
          <a:p>
            <a:endParaRPr lang="uk-UA" sz="2800" dirty="0" smtClean="0"/>
          </a:p>
          <a:p>
            <a:endParaRPr lang="uk-UA" sz="2800" dirty="0" smtClean="0"/>
          </a:p>
          <a:p>
            <a:r>
              <a:rPr lang="uk-UA" sz="2800" dirty="0" smtClean="0"/>
              <a:t> Постанова КМУ від 26.08.2002 №1243 «Про невідкладні питання діяльності дошкільних та </a:t>
            </a:r>
            <a:r>
              <a:rPr lang="uk-UA" sz="2800" dirty="0" err="1" smtClean="0"/>
              <a:t>інтернатних</a:t>
            </a:r>
            <a:r>
              <a:rPr lang="uk-UA" sz="2800" dirty="0" smtClean="0"/>
              <a:t> навчальних закладів» зі змінами</a:t>
            </a:r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1133341" y="2640175"/>
            <a:ext cx="244698" cy="25757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193960" y="16075"/>
            <a:ext cx="5898524" cy="70513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Вартість харчування учнів в ЗНЗ</a:t>
            </a:r>
            <a:endParaRPr kumimoji="0" lang="ru-RU" sz="44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930732" y="1708097"/>
            <a:ext cx="7776864" cy="424847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800" dirty="0" smtClean="0"/>
              <a:t>    в загальноосвітніх навчальних закладах  - </a:t>
            </a:r>
            <a:r>
              <a:rPr lang="uk-UA" sz="2800" dirty="0" smtClean="0">
                <a:solidFill>
                  <a:srgbClr val="FF0000"/>
                </a:solidFill>
              </a:rPr>
              <a:t>10,80грн;</a:t>
            </a:r>
          </a:p>
          <a:p>
            <a:endParaRPr lang="uk-UA" sz="2800" dirty="0" smtClean="0"/>
          </a:p>
          <a:p>
            <a:r>
              <a:rPr lang="uk-UA" sz="2800" dirty="0" smtClean="0"/>
              <a:t>    в дошкільних підрозділах НВК – </a:t>
            </a:r>
            <a:r>
              <a:rPr lang="uk-UA" sz="2800" dirty="0" smtClean="0">
                <a:solidFill>
                  <a:srgbClr val="FF0000"/>
                </a:solidFill>
              </a:rPr>
              <a:t>29,10 </a:t>
            </a:r>
            <a:r>
              <a:rPr lang="uk-UA" sz="2800" dirty="0" err="1" smtClean="0">
                <a:solidFill>
                  <a:srgbClr val="FF0000"/>
                </a:solidFill>
              </a:rPr>
              <a:t>грн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133341" y="3103819"/>
            <a:ext cx="244698" cy="257577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131193" y="4350934"/>
            <a:ext cx="244698" cy="257577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193960" y="16075"/>
            <a:ext cx="5898524" cy="70513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Вартість харчування учнів в НВК</a:t>
            </a:r>
            <a:endParaRPr kumimoji="0" lang="ru-RU" sz="44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930732" y="1708097"/>
            <a:ext cx="7776864" cy="424847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800" dirty="0" err="1" smtClean="0"/>
              <a:t>-розрахунок</a:t>
            </a:r>
            <a:r>
              <a:rPr lang="uk-UA" sz="2800" dirty="0" smtClean="0"/>
              <a:t> оплати за харчування дітей в дошкільних підрозділах НВК:</a:t>
            </a:r>
          </a:p>
          <a:p>
            <a:r>
              <a:rPr lang="uk-UA" sz="2800" dirty="0" smtClean="0"/>
              <a:t>60%  - за рахунок районного бюджету</a:t>
            </a:r>
          </a:p>
          <a:p>
            <a:r>
              <a:rPr lang="uk-UA" sz="2800" dirty="0" smtClean="0"/>
              <a:t>40% - за рахунок батьків</a:t>
            </a:r>
          </a:p>
          <a:p>
            <a:endParaRPr lang="uk-UA" sz="2800" dirty="0" smtClean="0"/>
          </a:p>
          <a:p>
            <a:r>
              <a:rPr lang="uk-UA" sz="2800" dirty="0" err="1" smtClean="0"/>
              <a:t>-розмір</a:t>
            </a:r>
            <a:r>
              <a:rPr lang="uk-UA" sz="2800" dirty="0" smtClean="0"/>
              <a:t> оплати батьків за харчування дітей з багатодітних сімей  у дошкільних підрозділах НВК зменшується на 50%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930732" y="1708097"/>
            <a:ext cx="7776864" cy="424847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800" dirty="0" smtClean="0"/>
              <a:t>Придбане  технологічне обладнання та столовий посуд  в харчоблоки :</a:t>
            </a:r>
          </a:p>
          <a:p>
            <a:r>
              <a:rPr lang="uk-UA" sz="2800" dirty="0" err="1" smtClean="0"/>
              <a:t>Золочівської</a:t>
            </a:r>
            <a:r>
              <a:rPr lang="uk-UA" sz="2800" dirty="0" smtClean="0"/>
              <a:t> гімназії №1, </a:t>
            </a:r>
          </a:p>
          <a:p>
            <a:r>
              <a:rPr lang="uk-UA" sz="2800" dirty="0" err="1" smtClean="0"/>
              <a:t>КЗ</a:t>
            </a:r>
            <a:r>
              <a:rPr lang="uk-UA" sz="2800" dirty="0" smtClean="0"/>
              <a:t> «</a:t>
            </a:r>
            <a:r>
              <a:rPr lang="uk-UA" sz="2800" dirty="0" err="1" smtClean="0"/>
              <a:t>Золочівській</a:t>
            </a:r>
            <a:r>
              <a:rPr lang="uk-UA" sz="2800" dirty="0" smtClean="0"/>
              <a:t> ЗОШ №2», </a:t>
            </a:r>
          </a:p>
          <a:p>
            <a:r>
              <a:rPr lang="uk-UA" sz="2800" dirty="0" err="1" smtClean="0"/>
              <a:t>Золочівської</a:t>
            </a:r>
            <a:r>
              <a:rPr lang="uk-UA" sz="2800" dirty="0" smtClean="0"/>
              <a:t> ЗОШ №3,</a:t>
            </a:r>
          </a:p>
          <a:p>
            <a:r>
              <a:rPr lang="uk-UA" sz="2800" dirty="0" err="1" smtClean="0"/>
              <a:t>Олександрівської</a:t>
            </a:r>
            <a:r>
              <a:rPr lang="uk-UA" sz="2800" dirty="0" smtClean="0"/>
              <a:t>, ЗОШ І-ІІІ ст., </a:t>
            </a:r>
          </a:p>
          <a:p>
            <a:r>
              <a:rPr lang="uk-UA" sz="2800" dirty="0" err="1" smtClean="0"/>
              <a:t>Писарівської</a:t>
            </a:r>
            <a:r>
              <a:rPr lang="uk-UA" sz="2800" dirty="0" smtClean="0"/>
              <a:t> філії, </a:t>
            </a:r>
          </a:p>
          <a:p>
            <a:r>
              <a:rPr lang="uk-UA" sz="2800" dirty="0" err="1" smtClean="0"/>
              <a:t>Довжанському</a:t>
            </a:r>
            <a:r>
              <a:rPr lang="uk-UA" sz="2800" dirty="0" smtClean="0"/>
              <a:t>, </a:t>
            </a:r>
            <a:r>
              <a:rPr lang="uk-UA" sz="2800" dirty="0" err="1" smtClean="0"/>
              <a:t>Сковородинівському</a:t>
            </a:r>
            <a:r>
              <a:rPr lang="uk-UA" sz="2800" dirty="0" smtClean="0"/>
              <a:t>, </a:t>
            </a:r>
            <a:r>
              <a:rPr lang="uk-UA" sz="2800" dirty="0" err="1" smtClean="0"/>
              <a:t>Малорогозянському</a:t>
            </a:r>
            <a:r>
              <a:rPr lang="uk-UA" sz="2800" dirty="0" smtClean="0"/>
              <a:t> та </a:t>
            </a:r>
            <a:r>
              <a:rPr lang="uk-UA" sz="2800" dirty="0" err="1" smtClean="0"/>
              <a:t>Макарівському</a:t>
            </a:r>
            <a:r>
              <a:rPr lang="uk-UA" sz="2800" dirty="0" smtClean="0"/>
              <a:t> НВК 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193960" y="16075"/>
            <a:ext cx="5898524" cy="70513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Звернути увагу на:</a:t>
            </a:r>
            <a:endParaRPr kumimoji="0" lang="ru-RU" sz="44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930732" y="1708097"/>
            <a:ext cx="7776864" cy="424847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2800" dirty="0" smtClean="0"/>
              <a:t>введення </a:t>
            </a:r>
            <a:r>
              <a:rPr lang="uk-UA" sz="2800" dirty="0" err="1" smtClean="0"/>
              <a:t>бракеражного</a:t>
            </a:r>
            <a:r>
              <a:rPr lang="uk-UA" sz="2800" dirty="0" smtClean="0"/>
              <a:t> журналу;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проходження поварами медичного огляду згідно графіку;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наявність графіка генерального прибирання харчоблоків;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наявність графіка та маршруту постачання продуктів харчування;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388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 організацію гарячого харчування дітей в загальноосвітніх навчальних закладах району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Дякую за увагу!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User</cp:lastModifiedBy>
  <cp:revision>85</cp:revision>
  <dcterms:created xsi:type="dcterms:W3CDTF">2014-11-21T11:00:06Z</dcterms:created>
  <dcterms:modified xsi:type="dcterms:W3CDTF">2017-09-27T05:19:59Z</dcterms:modified>
</cp:coreProperties>
</file>