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7" r:id="rId12"/>
    <p:sldId id="272" r:id="rId13"/>
    <p:sldId id="292" r:id="rId14"/>
    <p:sldId id="280" r:id="rId15"/>
    <p:sldId id="294" r:id="rId16"/>
    <p:sldId id="281" r:id="rId17"/>
    <p:sldId id="279" r:id="rId18"/>
    <p:sldId id="291" r:id="rId19"/>
    <p:sldId id="285" r:id="rId20"/>
    <p:sldId id="295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учнів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456</c:v>
                </c:pt>
                <c:pt idx="1">
                  <c:v>439</c:v>
                </c:pt>
                <c:pt idx="2">
                  <c:v>317</c:v>
                </c:pt>
                <c:pt idx="3">
                  <c:v>372</c:v>
                </c:pt>
                <c:pt idx="4">
                  <c:v>304</c:v>
                </c:pt>
              </c:numCache>
            </c:numRef>
          </c:val>
        </c:ser>
        <c:shape val="cylinder"/>
        <c:axId val="65098112"/>
        <c:axId val="65099648"/>
        <c:axId val="0"/>
      </c:bar3DChart>
      <c:catAx>
        <c:axId val="65098112"/>
        <c:scaling>
          <c:orientation val="minMax"/>
        </c:scaling>
        <c:axPos val="b"/>
        <c:numFmt formatCode="General" sourceLinked="1"/>
        <c:tickLblPos val="nextTo"/>
        <c:crossAx val="65099648"/>
        <c:crosses val="autoZero"/>
        <c:auto val="1"/>
        <c:lblAlgn val="ctr"/>
        <c:lblOffset val="100"/>
      </c:catAx>
      <c:valAx>
        <c:axId val="65099648"/>
        <c:scaling>
          <c:orientation val="minMax"/>
        </c:scaling>
        <c:axPos val="l"/>
        <c:majorGridlines/>
        <c:numFmt formatCode="General" sourceLinked="1"/>
        <c:tickLblPos val="nextTo"/>
        <c:crossAx val="65098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Відсоток переможців ІІ етапу олімпіад від кількості учнів 6-11 класів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en-US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Довжанський НВК</c:v>
                </c:pt>
                <c:pt idx="1">
                  <c:v>Гімназія №1</c:v>
                </c:pt>
                <c:pt idx="2">
                  <c:v>ЗОШ №2</c:v>
                </c:pt>
                <c:pt idx="3">
                  <c:v>ЗОШ №3</c:v>
                </c:pt>
                <c:pt idx="4">
                  <c:v>Івашківська ЗОШ</c:v>
                </c:pt>
                <c:pt idx="5">
                  <c:v>М-Рогозянський НВК</c:v>
                </c:pt>
                <c:pt idx="6">
                  <c:v>Одноробівська ЗОШ</c:v>
                </c:pt>
                <c:pt idx="7">
                  <c:v>Олександжрівська ЗОШ</c:v>
                </c:pt>
                <c:pt idx="8">
                  <c:v> Писарівська ЗОШ</c:v>
                </c:pt>
                <c:pt idx="9">
                  <c:v>Ряснянська ЗОШ</c:v>
                </c:pt>
                <c:pt idx="10">
                  <c:v>Сковородинівський НВК</c:v>
                </c:pt>
                <c:pt idx="11">
                  <c:v>Удянська ЗОШ</c:v>
                </c:pt>
                <c:pt idx="12">
                  <c:v>Феськівська ЗОШ</c:v>
                </c:pt>
                <c:pt idx="13">
                  <c:v>Калиновецький НВК</c:v>
                </c:pt>
                <c:pt idx="14">
                  <c:v>Макарівський НВК</c:v>
                </c:pt>
                <c:pt idx="15">
                  <c:v>Лютівський НВК</c:v>
                </c:pt>
                <c:pt idx="16">
                  <c:v>Гур.Козачанська ЗОШ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15.1</c:v>
                </c:pt>
                <c:pt idx="1">
                  <c:v>24</c:v>
                </c:pt>
                <c:pt idx="2">
                  <c:v>10</c:v>
                </c:pt>
                <c:pt idx="3">
                  <c:v>10.8</c:v>
                </c:pt>
                <c:pt idx="4">
                  <c:v>25</c:v>
                </c:pt>
                <c:pt idx="5">
                  <c:v>2.6</c:v>
                </c:pt>
                <c:pt idx="6">
                  <c:v>7.7</c:v>
                </c:pt>
                <c:pt idx="7">
                  <c:v>18.5</c:v>
                </c:pt>
                <c:pt idx="8">
                  <c:v>0</c:v>
                </c:pt>
                <c:pt idx="9">
                  <c:v>0</c:v>
                </c:pt>
                <c:pt idx="10">
                  <c:v>5.2</c:v>
                </c:pt>
                <c:pt idx="11">
                  <c:v>4.8</c:v>
                </c:pt>
                <c:pt idx="12">
                  <c:v>6.1</c:v>
                </c:pt>
                <c:pt idx="13">
                  <c:v>6.25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axId val="75280768"/>
        <c:axId val="75282304"/>
      </c:barChart>
      <c:catAx>
        <c:axId val="75280768"/>
        <c:scaling>
          <c:orientation val="minMax"/>
        </c:scaling>
        <c:axPos val="b"/>
        <c:tickLblPos val="nextTo"/>
        <c:crossAx val="75282304"/>
        <c:crosses val="autoZero"/>
        <c:auto val="1"/>
        <c:lblAlgn val="ctr"/>
        <c:lblOffset val="100"/>
      </c:catAx>
      <c:valAx>
        <c:axId val="75282304"/>
        <c:scaling>
          <c:orientation val="minMax"/>
        </c:scaling>
        <c:axPos val="l"/>
        <c:majorGridlines/>
        <c:numFmt formatCode="General" sourceLinked="1"/>
        <c:tickLblPos val="nextTo"/>
        <c:crossAx val="75280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layout>
                <c:manualLayout>
                  <c:x val="-2.2807017543859692E-2"/>
                  <c:y val="5.240746265761957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Гур. Козачанська ЗОШ</c:v>
                </c:pt>
                <c:pt idx="1">
                  <c:v>Довжанський НВК</c:v>
                </c:pt>
                <c:pt idx="2">
                  <c:v>Гімназія №1</c:v>
                </c:pt>
                <c:pt idx="3">
                  <c:v>ЗОШ №2</c:v>
                </c:pt>
                <c:pt idx="4">
                  <c:v>ЗОШ №3</c:v>
                </c:pt>
                <c:pt idx="5">
                  <c:v>Івашківська ЗОШ</c:v>
                </c:pt>
                <c:pt idx="6">
                  <c:v>Малорогозянський НВК</c:v>
                </c:pt>
                <c:pt idx="7">
                  <c:v>Одноробівська ЗОШ</c:v>
                </c:pt>
                <c:pt idx="8">
                  <c:v>Олександрівська ЗОШ</c:v>
                </c:pt>
                <c:pt idx="9">
                  <c:v>Писарівська ЗОШ</c:v>
                </c:pt>
                <c:pt idx="10">
                  <c:v>Ряснянська ЗОШ</c:v>
                </c:pt>
                <c:pt idx="11">
                  <c:v>Сковородинівський НВК</c:v>
                </c:pt>
                <c:pt idx="12">
                  <c:v>Удянська ЗОШ</c:v>
                </c:pt>
                <c:pt idx="13">
                  <c:v>Феськівська ЗОШ</c:v>
                </c:pt>
                <c:pt idx="14">
                  <c:v>Калиновецький</c:v>
                </c:pt>
                <c:pt idx="15">
                  <c:v>Лютівський НВК</c:v>
                </c:pt>
                <c:pt idx="16">
                  <c:v>Макарівський НВК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0</c:v>
                </c:pt>
                <c:pt idx="1">
                  <c:v>0.33000000000000007</c:v>
                </c:pt>
                <c:pt idx="2">
                  <c:v>0.33000000000000007</c:v>
                </c:pt>
                <c:pt idx="3">
                  <c:v>0.44</c:v>
                </c:pt>
                <c:pt idx="4">
                  <c:v>0.4</c:v>
                </c:pt>
                <c:pt idx="5">
                  <c:v>0.45</c:v>
                </c:pt>
                <c:pt idx="6">
                  <c:v>0.31000000000000005</c:v>
                </c:pt>
                <c:pt idx="7">
                  <c:v>0.26</c:v>
                </c:pt>
                <c:pt idx="8">
                  <c:v>0.39000000000000007</c:v>
                </c:pt>
                <c:pt idx="9">
                  <c:v>0.22</c:v>
                </c:pt>
                <c:pt idx="10">
                  <c:v>0.1</c:v>
                </c:pt>
                <c:pt idx="11">
                  <c:v>0.30000000000000004</c:v>
                </c:pt>
                <c:pt idx="12">
                  <c:v>0.16</c:v>
                </c:pt>
                <c:pt idx="13">
                  <c:v>0.52</c:v>
                </c:pt>
                <c:pt idx="14">
                  <c:v>0.46</c:v>
                </c:pt>
                <c:pt idx="15">
                  <c:v>0.32000000000000006</c:v>
                </c:pt>
                <c:pt idx="16">
                  <c:v>0</c:v>
                </c:pt>
              </c:numCache>
            </c:numRef>
          </c:val>
        </c:ser>
        <c:axId val="75475200"/>
        <c:axId val="75489280"/>
      </c:barChart>
      <c:catAx>
        <c:axId val="75475200"/>
        <c:scaling>
          <c:orientation val="minMax"/>
        </c:scaling>
        <c:axPos val="b"/>
        <c:tickLblPos val="nextTo"/>
        <c:crossAx val="75489280"/>
        <c:crosses val="autoZero"/>
        <c:auto val="1"/>
        <c:lblAlgn val="ctr"/>
        <c:lblOffset val="100"/>
      </c:catAx>
      <c:valAx>
        <c:axId val="75489280"/>
        <c:scaling>
          <c:orientation val="minMax"/>
        </c:scaling>
        <c:axPos val="l"/>
        <c:majorGridlines/>
        <c:numFmt formatCode="General" sourceLinked="1"/>
        <c:tickLblPos val="nextTo"/>
        <c:crossAx val="754752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explosion val="25"/>
          <c:dPt>
            <c:idx val="0"/>
            <c:spPr>
              <a:solidFill>
                <a:srgbClr val="002060"/>
              </a:solidFill>
            </c:spPr>
          </c:dPt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Сільські ЗНЗ</c:v>
                </c:pt>
                <c:pt idx="1">
                  <c:v>Міські ЗНЗ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46.8</c:v>
                </c:pt>
                <c:pt idx="1">
                  <c:v>53.2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598737601442813"/>
          <c:y val="0.59444608804800159"/>
          <c:w val="0.33237150586113651"/>
          <c:h val="0.282745572599687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</c:v>
                </c:pt>
              </c:strCache>
            </c:strRef>
          </c:tx>
          <c:explosion val="25"/>
          <c:dPt>
            <c:idx val="0"/>
            <c:spPr>
              <a:solidFill>
                <a:srgbClr val="002060"/>
              </a:solidFill>
            </c:spPr>
          </c:dPt>
          <c:dLbls>
            <c:dLbl>
              <c:idx val="1"/>
              <c:layout>
                <c:manualLayout>
                  <c:x val="8.8494138863841387E-2"/>
                  <c:y val="-2.680357749278999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Сільські ЗНЗ</c:v>
                </c:pt>
                <c:pt idx="1">
                  <c:v>Міські ЗНЗ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45.1</c:v>
                </c:pt>
                <c:pt idx="1">
                  <c:v>54.9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598737601442813"/>
          <c:y val="0.59444608804800159"/>
          <c:w val="0.33237150586113651"/>
          <c:h val="0.2687154092952153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4.3902643368857512E-2"/>
                  <c:y val="2.6378253644583485E-2"/>
                </c:manualLayout>
              </c:layout>
              <c:showVal val="1"/>
            </c:dLbl>
            <c:dLbl>
              <c:idx val="2"/>
              <c:layout>
                <c:manualLayout>
                  <c:x val="5.3446603665073873E-2"/>
                  <c:y val="-2.51199578962532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Мова і література</c:v>
                </c:pt>
                <c:pt idx="1">
                  <c:v>Суспільствознавство</c:v>
                </c:pt>
                <c:pt idx="2">
                  <c:v>Природознавство</c:v>
                </c:pt>
                <c:pt idx="3">
                  <c:v>Математика та інф-ка</c:v>
                </c:pt>
                <c:pt idx="4">
                  <c:v>Технології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24.7</c:v>
                </c:pt>
                <c:pt idx="1">
                  <c:v>16.7</c:v>
                </c:pt>
                <c:pt idx="2">
                  <c:v>34.4</c:v>
                </c:pt>
                <c:pt idx="3">
                  <c:v>15.6</c:v>
                </c:pt>
                <c:pt idx="4">
                  <c:v>8.6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000"/>
            </a:pPr>
            <a:endParaRPr lang="en-US"/>
          </a:p>
        </c:txPr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2145907144835029"/>
                  <c:y val="2.3933911965254694E-2"/>
                </c:manualLayout>
              </c:layout>
              <c:showVal val="1"/>
            </c:dLbl>
            <c:dLbl>
              <c:idx val="3"/>
              <c:layout>
                <c:manualLayout>
                  <c:x val="2.8548241659152391E-2"/>
                  <c:y val="-2.6636320270404339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 b="1" i="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Мова і література</c:v>
                </c:pt>
                <c:pt idx="1">
                  <c:v>Суспільствознавство</c:v>
                </c:pt>
                <c:pt idx="2">
                  <c:v>Природознавство</c:v>
                </c:pt>
                <c:pt idx="3">
                  <c:v>Математика та інформатика</c:v>
                </c:pt>
                <c:pt idx="4">
                  <c:v>Технології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18.73</c:v>
                </c:pt>
                <c:pt idx="1">
                  <c:v>18.43</c:v>
                </c:pt>
                <c:pt idx="2">
                  <c:v>29.25</c:v>
                </c:pt>
                <c:pt idx="3">
                  <c:v>14.13</c:v>
                </c:pt>
                <c:pt idx="4">
                  <c:v>5.59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Відсоток учасників олімпіад від кількості учнів 6-11 класів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Довжанський НВК</c:v>
                </c:pt>
                <c:pt idx="1">
                  <c:v>Гімназія №1</c:v>
                </c:pt>
                <c:pt idx="2">
                  <c:v>ЗОШ №2</c:v>
                </c:pt>
                <c:pt idx="3">
                  <c:v>ЗОШ №3</c:v>
                </c:pt>
                <c:pt idx="4">
                  <c:v>Івашківська ЗОШ</c:v>
                </c:pt>
                <c:pt idx="5">
                  <c:v>М-Рогозянський НВК</c:v>
                </c:pt>
                <c:pt idx="6">
                  <c:v>Одноробівська ЗОШ</c:v>
                </c:pt>
                <c:pt idx="7">
                  <c:v>Олександрівська ЗОШ</c:v>
                </c:pt>
                <c:pt idx="8">
                  <c:v>Писарівська ЗОШ</c:v>
                </c:pt>
                <c:pt idx="9">
                  <c:v>Ряснянська ЗОШ</c:v>
                </c:pt>
                <c:pt idx="10">
                  <c:v>Сковородинівський НВК</c:v>
                </c:pt>
                <c:pt idx="11">
                  <c:v>Удянська ЗОШ</c:v>
                </c:pt>
                <c:pt idx="12">
                  <c:v>Фесківська ЗОШ </c:v>
                </c:pt>
                <c:pt idx="13">
                  <c:v>Калиновецький НВК</c:v>
                </c:pt>
                <c:pt idx="14">
                  <c:v>Лютівський НВК</c:v>
                </c:pt>
                <c:pt idx="15">
                  <c:v>Макарівська ЗОШ</c:v>
                </c:pt>
                <c:pt idx="16">
                  <c:v>Гур. Козачанська ЗОШ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24.7</c:v>
                </c:pt>
                <c:pt idx="1">
                  <c:v>49.7</c:v>
                </c:pt>
                <c:pt idx="2">
                  <c:v>21.6</c:v>
                </c:pt>
                <c:pt idx="3">
                  <c:v>24.8</c:v>
                </c:pt>
                <c:pt idx="4">
                  <c:v>47.2</c:v>
                </c:pt>
                <c:pt idx="5">
                  <c:v>34.200000000000003</c:v>
                </c:pt>
                <c:pt idx="6">
                  <c:v>73.099999999999994</c:v>
                </c:pt>
                <c:pt idx="7">
                  <c:v>23.1</c:v>
                </c:pt>
                <c:pt idx="8">
                  <c:v>16.600000000000001</c:v>
                </c:pt>
                <c:pt idx="9">
                  <c:v>3.6</c:v>
                </c:pt>
                <c:pt idx="10">
                  <c:v>19.5</c:v>
                </c:pt>
                <c:pt idx="11">
                  <c:v>46.3</c:v>
                </c:pt>
                <c:pt idx="12">
                  <c:v>14.3</c:v>
                </c:pt>
                <c:pt idx="13">
                  <c:v>6.3</c:v>
                </c:pt>
                <c:pt idx="14">
                  <c:v>13.3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axId val="34264576"/>
        <c:axId val="34266112"/>
      </c:barChart>
      <c:catAx>
        <c:axId val="34264576"/>
        <c:scaling>
          <c:orientation val="minMax"/>
        </c:scaling>
        <c:axPos val="b"/>
        <c:tickLblPos val="nextTo"/>
        <c:crossAx val="34266112"/>
        <c:crosses val="autoZero"/>
        <c:auto val="1"/>
        <c:lblAlgn val="ctr"/>
        <c:lblOffset val="100"/>
      </c:catAx>
      <c:valAx>
        <c:axId val="34266112"/>
        <c:scaling>
          <c:orientation val="minMax"/>
        </c:scaling>
        <c:axPos val="l"/>
        <c:majorGridlines/>
        <c:numFmt formatCode="General" sourceLinked="1"/>
        <c:tickLblPos val="nextTo"/>
        <c:crossAx val="3426457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Відсоток переможців від кількості учасників ІІ етапу олімпіад</c:v>
                </c:pt>
              </c:strCache>
            </c:strRef>
          </c:tx>
          <c:dLbls>
            <c:dLbl>
              <c:idx val="2"/>
              <c:layout>
                <c:manualLayout>
                  <c:x val="-1.7543859649122851E-3"/>
                  <c:y val="5.2407462657619523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 baseline="0"/>
                </a:pPr>
                <a:endParaRPr lang="en-US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Довжанський НВК</c:v>
                </c:pt>
                <c:pt idx="1">
                  <c:v>Гімназія №1</c:v>
                </c:pt>
                <c:pt idx="2">
                  <c:v>ЗОШ №2</c:v>
                </c:pt>
                <c:pt idx="3">
                  <c:v>ЗОШ №3</c:v>
                </c:pt>
                <c:pt idx="4">
                  <c:v>Івашківська ЗОШ</c:v>
                </c:pt>
                <c:pt idx="5">
                  <c:v>М- Рогозянський НВК</c:v>
                </c:pt>
                <c:pt idx="6">
                  <c:v>Одноробівська ЗОШ</c:v>
                </c:pt>
                <c:pt idx="7">
                  <c:v>Олександрівська ЗОШ</c:v>
                </c:pt>
                <c:pt idx="8">
                  <c:v>Писарівська ЗОШ</c:v>
                </c:pt>
                <c:pt idx="9">
                  <c:v>Ряснянська ЗОШ</c:v>
                </c:pt>
                <c:pt idx="10">
                  <c:v>Сковородинівський НВК</c:v>
                </c:pt>
                <c:pt idx="11">
                  <c:v>Удянська ЗОШ</c:v>
                </c:pt>
                <c:pt idx="12">
                  <c:v>Феськвська ЗОШ</c:v>
                </c:pt>
                <c:pt idx="13">
                  <c:v>Калиновецький НВК</c:v>
                </c:pt>
                <c:pt idx="14">
                  <c:v>Лютівська ЗОШ</c:v>
                </c:pt>
                <c:pt idx="15">
                  <c:v>Макаріська ЗОШ</c:v>
                </c:pt>
                <c:pt idx="16">
                  <c:v>Гур.Козачанська ЗОШ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61.1</c:v>
                </c:pt>
                <c:pt idx="1">
                  <c:v>47.2</c:v>
                </c:pt>
                <c:pt idx="2">
                  <c:v>46.2</c:v>
                </c:pt>
                <c:pt idx="3">
                  <c:v>43.6</c:v>
                </c:pt>
                <c:pt idx="4">
                  <c:v>52.9</c:v>
                </c:pt>
                <c:pt idx="5">
                  <c:v>7.7</c:v>
                </c:pt>
                <c:pt idx="6">
                  <c:v>10.5</c:v>
                </c:pt>
                <c:pt idx="7">
                  <c:v>80</c:v>
                </c:pt>
                <c:pt idx="8">
                  <c:v>0</c:v>
                </c:pt>
                <c:pt idx="9">
                  <c:v>0</c:v>
                </c:pt>
                <c:pt idx="10">
                  <c:v>26.6</c:v>
                </c:pt>
                <c:pt idx="11">
                  <c:v>10.5</c:v>
                </c:pt>
                <c:pt idx="12">
                  <c:v>42.9</c:v>
                </c:pt>
                <c:pt idx="13">
                  <c:v>50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axId val="74880896"/>
        <c:axId val="74882432"/>
      </c:barChart>
      <c:catAx>
        <c:axId val="74880896"/>
        <c:scaling>
          <c:orientation val="minMax"/>
        </c:scaling>
        <c:axPos val="b"/>
        <c:tickLblPos val="nextTo"/>
        <c:crossAx val="74882432"/>
        <c:crosses val="autoZero"/>
        <c:auto val="1"/>
        <c:lblAlgn val="ctr"/>
        <c:lblOffset val="100"/>
      </c:catAx>
      <c:valAx>
        <c:axId val="74882432"/>
        <c:scaling>
          <c:orientation val="minMax"/>
        </c:scaling>
        <c:axPos val="l"/>
        <c:majorGridlines/>
        <c:numFmt formatCode="General" sourceLinked="1"/>
        <c:tickLblPos val="nextTo"/>
        <c:crossAx val="748808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2915-2016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9.5481635580043023E-2"/>
                  <c:y val="4.3413965160563624E-2"/>
                </c:manualLayout>
              </c:layout>
              <c:showVal val="1"/>
            </c:dLbl>
            <c:dLbl>
              <c:idx val="1"/>
              <c:layout>
                <c:manualLayout>
                  <c:x val="0.16559062218214621"/>
                  <c:y val="-6.57212619723140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Сільські ЗНЗ</c:v>
                </c:pt>
                <c:pt idx="1">
                  <c:v>Міські ЗНЗ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25.2</c:v>
                </c:pt>
                <c:pt idx="1">
                  <c:v>74.8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9003372549576478"/>
                  <c:y val="1.1111668389688561E-2"/>
                </c:manualLayout>
              </c:layout>
              <c:showVal val="1"/>
            </c:dLbl>
            <c:dLbl>
              <c:idx val="1"/>
              <c:layout>
                <c:manualLayout>
                  <c:x val="0.14981049821432399"/>
                  <c:y val="-3.736552861788751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Сільські ЗНЗ</c:v>
                </c:pt>
                <c:pt idx="1">
                  <c:v>Міські ЗНЗ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37.9</c:v>
                </c:pt>
                <c:pt idx="1">
                  <c:v>62.1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385CF-0AF4-49F3-880D-86E4CA2555C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7D1E2-B471-4570-990F-24DE14100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591B-2167-4D8E-B388-74FAE68AF3C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D7766-B1EC-4807-BBC0-E97672C11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FDFEC-B5E6-4519-ADB0-80C3A558B382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C23F-7FB3-44D2-8DCB-744DCDC47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574656-974A-4C23-A821-A3077C6F3926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46AE77-8F43-49D3-B034-CCA9EA3F0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svita.ua/legislation/Ser_osv/25394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071546"/>
            <a:ext cx="7772400" cy="25774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429132"/>
            <a:ext cx="7772400" cy="1214446"/>
          </a:xfrm>
        </p:spPr>
        <p:txBody>
          <a:bodyPr/>
          <a:lstStyle/>
          <a:p>
            <a:pPr defTabSz="912813"/>
            <a:r>
              <a:rPr lang="uk-UA" b="1" dirty="0" smtClean="0">
                <a:solidFill>
                  <a:schemeClr val="tx1"/>
                </a:solidFill>
              </a:rPr>
              <a:t>Шула І.В., методист </a:t>
            </a:r>
          </a:p>
          <a:p>
            <a:pPr defTabSz="912813"/>
            <a:r>
              <a:rPr lang="uk-UA" b="1" dirty="0" smtClean="0">
                <a:solidFill>
                  <a:schemeClr val="tx1"/>
                </a:solidFill>
              </a:rPr>
              <a:t>районного методкабінету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85794"/>
            <a:ext cx="72152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2813"/>
            <a:r>
              <a:rPr lang="uk-UA" sz="3200" b="1" dirty="0" smtClean="0">
                <a:solidFill>
                  <a:srgbClr val="00B0F0"/>
                </a:solidFill>
              </a:rPr>
              <a:t>Про результати ІІ етапу</a:t>
            </a:r>
          </a:p>
          <a:p>
            <a:pPr algn="ctr" defTabSz="912813"/>
            <a:r>
              <a:rPr lang="uk-UA" sz="3200" b="1" dirty="0" smtClean="0">
                <a:solidFill>
                  <a:srgbClr val="00B0F0"/>
                </a:solidFill>
              </a:rPr>
              <a:t>   Всеукраїнських учнівських    олімпіад з навчальних предметів у 2016/2017 навчальному     році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Результативність  участі у ІІ етапі Всеукраїнських олімпіад </a:t>
            </a:r>
            <a:br>
              <a:rPr lang="uk-UA" sz="2400" dirty="0" smtClean="0"/>
            </a:br>
            <a:r>
              <a:rPr lang="uk-UA" sz="2400" dirty="0" smtClean="0"/>
              <a:t>навчальних закладів</a:t>
            </a:r>
            <a:endParaRPr lang="en-US" sz="2400" dirty="0"/>
          </a:p>
        </p:txBody>
      </p:sp>
      <p:pic>
        <p:nvPicPr>
          <p:cNvPr id="4" name="Picture 3" descr="0804_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480" y="1571612"/>
            <a:ext cx="5143536" cy="5072818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 показники участі ЗНЗ в олімпіадах та якості підготовки учнів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defTabSz="912813">
              <a:lnSpc>
                <a:spcPct val="90000"/>
              </a:lnSpc>
              <a:buNone/>
            </a:pPr>
            <a:r>
              <a:rPr lang="uk-UA" sz="2800" b="1" dirty="0" smtClean="0"/>
              <a:t>Основні:</a:t>
            </a:r>
          </a:p>
          <a:p>
            <a:pPr defTabSz="912813">
              <a:lnSpc>
                <a:spcPct val="90000"/>
              </a:lnSpc>
            </a:pPr>
            <a:r>
              <a:rPr lang="uk-UA" sz="2800" dirty="0" smtClean="0"/>
              <a:t>Кількість дипломів І,ІІ і ІІІ ступенів</a:t>
            </a:r>
          </a:p>
          <a:p>
            <a:pPr defTabSz="912813">
              <a:lnSpc>
                <a:spcPct val="90000"/>
              </a:lnSpc>
            </a:pPr>
            <a:r>
              <a:rPr lang="uk-UA" sz="2800" dirty="0" smtClean="0"/>
              <a:t>Відсоток переможців від кількості учасників олімпіад.</a:t>
            </a:r>
          </a:p>
          <a:p>
            <a:pPr defTabSz="912813">
              <a:lnSpc>
                <a:spcPct val="90000"/>
              </a:lnSpc>
            </a:pPr>
            <a:r>
              <a:rPr lang="uk-UA" sz="2800" dirty="0" smtClean="0"/>
              <a:t>Коефіцієнт виконання </a:t>
            </a:r>
            <a:r>
              <a:rPr lang="uk-UA" sz="2800" dirty="0" err="1" smtClean="0"/>
              <a:t>олімпіадних</a:t>
            </a:r>
            <a:r>
              <a:rPr lang="uk-UA" sz="2800" dirty="0" smtClean="0"/>
              <a:t> завдань</a:t>
            </a:r>
          </a:p>
          <a:p>
            <a:pPr defTabSz="912813">
              <a:lnSpc>
                <a:spcPct val="90000"/>
              </a:lnSpc>
            </a:pPr>
            <a:r>
              <a:rPr lang="uk-UA" sz="2800" dirty="0" smtClean="0"/>
              <a:t> Рейтинг учнівської команди</a:t>
            </a:r>
          </a:p>
          <a:p>
            <a:pPr defTabSz="912813">
              <a:lnSpc>
                <a:spcPct val="90000"/>
              </a:lnSpc>
              <a:buNone/>
            </a:pPr>
            <a:r>
              <a:rPr lang="uk-UA" sz="2800" dirty="0" smtClean="0"/>
              <a:t>     ( п.9.5 </a:t>
            </a:r>
            <a:r>
              <a:rPr lang="uk-UA" sz="2000" dirty="0" smtClean="0"/>
              <a:t>Положення…</a:t>
            </a:r>
            <a:r>
              <a:rPr lang="uk-UA" sz="2800" dirty="0" smtClean="0"/>
              <a:t>)</a:t>
            </a:r>
          </a:p>
          <a:p>
            <a:pPr defTabSz="912813">
              <a:lnSpc>
                <a:spcPct val="90000"/>
              </a:lnSpc>
            </a:pPr>
            <a:endParaRPr lang="uk-UA" sz="2800" dirty="0" smtClean="0"/>
          </a:p>
          <a:p>
            <a:pPr defTabSz="912813">
              <a:lnSpc>
                <a:spcPct val="90000"/>
              </a:lnSpc>
              <a:buNone/>
            </a:pPr>
            <a:r>
              <a:rPr lang="uk-UA" sz="2800" b="1" dirty="0" smtClean="0"/>
              <a:t>Додаткові </a:t>
            </a:r>
            <a:r>
              <a:rPr lang="uk-UA" sz="2800" dirty="0" smtClean="0"/>
              <a:t>(при аналізі участі)</a:t>
            </a:r>
          </a:p>
          <a:p>
            <a:pPr defTabSz="912813">
              <a:lnSpc>
                <a:spcPct val="90000"/>
              </a:lnSpc>
            </a:pPr>
            <a:r>
              <a:rPr lang="uk-UA" sz="2800" dirty="0" smtClean="0"/>
              <a:t>Кількість олімпіад, у яких брали участь школярі закладу</a:t>
            </a:r>
          </a:p>
          <a:p>
            <a:pPr defTabSz="912813">
              <a:lnSpc>
                <a:spcPct val="90000"/>
              </a:lnSpc>
              <a:buNone/>
            </a:pPr>
            <a:endParaRPr lang="uk-UA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Переможці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defTabSz="912813">
              <a:buNone/>
            </a:pPr>
            <a:r>
              <a:rPr lang="uk-UA" sz="2800" dirty="0" smtClean="0"/>
              <a:t>Переможцями ІІ етапу олімпіад стали 124 учнів, які здобули 49 дипломів І ступеня, 45 диплом ІІ ступеня і 30 дипломів ІІІ ступеня, з них:</a:t>
            </a:r>
          </a:p>
          <a:p>
            <a:pPr defTabSz="912813"/>
            <a:r>
              <a:rPr lang="uk-UA" sz="2800" dirty="0" err="1" smtClean="0"/>
              <a:t>Золочівська</a:t>
            </a:r>
            <a:r>
              <a:rPr lang="uk-UA" sz="2800" dirty="0" smtClean="0"/>
              <a:t> гімназія №1- 42 дипломи;</a:t>
            </a:r>
          </a:p>
          <a:p>
            <a:pPr defTabSz="912813"/>
            <a:r>
              <a:rPr lang="uk-UA" sz="2800" dirty="0" err="1" smtClean="0"/>
              <a:t>Золочівська</a:t>
            </a:r>
            <a:r>
              <a:rPr lang="uk-UA" sz="2800" dirty="0" smtClean="0"/>
              <a:t> ЗОШ І-ІІІ ступенів №2 - 18;</a:t>
            </a:r>
          </a:p>
          <a:p>
            <a:pPr defTabSz="912813"/>
            <a:r>
              <a:rPr lang="uk-UA" sz="2800" dirty="0" err="1" smtClean="0"/>
              <a:t>Золочівська</a:t>
            </a:r>
            <a:r>
              <a:rPr lang="uk-UA" sz="2800" dirty="0" smtClean="0"/>
              <a:t> ЗОШ І-ІІІ ступенів №3 – 17.</a:t>
            </a:r>
          </a:p>
          <a:p>
            <a:pPr defTabSz="912813">
              <a:buNone/>
            </a:pPr>
            <a:endParaRPr lang="uk-UA" sz="2800" dirty="0" smtClean="0"/>
          </a:p>
          <a:p>
            <a:pPr defTabSz="912813">
              <a:buNone/>
            </a:pPr>
            <a:r>
              <a:rPr lang="uk-UA" sz="2800" dirty="0" smtClean="0"/>
              <a:t>Лідери серед сільських навчальних закладів з кількістю учнів від 100 до 200 </a:t>
            </a:r>
            <a:r>
              <a:rPr lang="uk-UA" sz="2800" dirty="0" err="1" smtClean="0"/>
              <a:t>чол</a:t>
            </a:r>
            <a:r>
              <a:rPr lang="uk-UA" sz="2800" dirty="0" smtClean="0"/>
              <a:t>:</a:t>
            </a:r>
          </a:p>
          <a:p>
            <a:pPr defTabSz="912813">
              <a:buNone/>
            </a:pPr>
            <a:r>
              <a:rPr lang="uk-UA" sz="2800" dirty="0" smtClean="0"/>
              <a:t>   </a:t>
            </a:r>
            <a:r>
              <a:rPr lang="uk-UA" sz="2800" dirty="0" smtClean="0">
                <a:solidFill>
                  <a:srgbClr val="7030A0"/>
                </a:solidFill>
              </a:rPr>
              <a:t>Олександрівська ЗОШ І-ІІІ ступенів </a:t>
            </a:r>
            <a:r>
              <a:rPr lang="uk-UA" sz="2800" dirty="0" smtClean="0"/>
              <a:t>(12 призових місць), </a:t>
            </a:r>
            <a:r>
              <a:rPr lang="uk-UA" sz="2800" dirty="0" err="1" smtClean="0">
                <a:solidFill>
                  <a:srgbClr val="7030A0"/>
                </a:solidFill>
              </a:rPr>
              <a:t>Довжанський</a:t>
            </a:r>
            <a:r>
              <a:rPr lang="uk-UA" sz="2800" dirty="0" smtClean="0">
                <a:solidFill>
                  <a:srgbClr val="7030A0"/>
                </a:solidFill>
              </a:rPr>
              <a:t> НВК </a:t>
            </a:r>
            <a:r>
              <a:rPr lang="uk-UA" sz="2800" dirty="0" smtClean="0"/>
              <a:t>(11 призових місць).</a:t>
            </a:r>
          </a:p>
          <a:p>
            <a:pPr defTabSz="912813">
              <a:buNone/>
            </a:pPr>
            <a:endParaRPr lang="uk-UA" sz="2800" dirty="0" smtClean="0"/>
          </a:p>
          <a:p>
            <a:pPr defTabSz="912813">
              <a:buNone/>
            </a:pPr>
            <a:r>
              <a:rPr lang="uk-UA" sz="2800" dirty="0" smtClean="0"/>
              <a:t>Серед ЗНЗ з кількістю учнів менше 100 - краще інших  виступили учні </a:t>
            </a:r>
            <a:r>
              <a:rPr lang="uk-UA" sz="2800" dirty="0" err="1" smtClean="0">
                <a:solidFill>
                  <a:srgbClr val="7030A0"/>
                </a:solidFill>
              </a:rPr>
              <a:t>Івашківської</a:t>
            </a:r>
            <a:r>
              <a:rPr lang="uk-UA" sz="2800" dirty="0" smtClean="0">
                <a:solidFill>
                  <a:srgbClr val="7030A0"/>
                </a:solidFill>
              </a:rPr>
              <a:t> ЗОШ </a:t>
            </a:r>
            <a:r>
              <a:rPr lang="uk-UA" sz="2800" dirty="0" smtClean="0"/>
              <a:t>– 9 призових місць. </a:t>
            </a:r>
            <a:endParaRPr lang="ru-RU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40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02587" cy="47625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dirty="0" smtClean="0"/>
              <a:t>                                       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дипломів</a:t>
            </a:r>
            <a:endParaRPr lang="ru-RU" sz="2000" dirty="0" smtClean="0"/>
          </a:p>
        </p:txBody>
      </p:sp>
      <p:graphicFrame>
        <p:nvGraphicFramePr>
          <p:cNvPr id="114868" name="Group 180"/>
          <p:cNvGraphicFramePr>
            <a:graphicFrameLocks noGrp="1"/>
          </p:cNvGraphicFramePr>
          <p:nvPr>
            <p:ph idx="1"/>
          </p:nvPr>
        </p:nvGraphicFramePr>
        <p:xfrm>
          <a:off x="214283" y="571481"/>
          <a:ext cx="8215370" cy="6315456"/>
        </p:xfrm>
        <a:graphic>
          <a:graphicData uri="http://schemas.openxmlformats.org/drawingml/2006/table">
            <a:tbl>
              <a:tblPr/>
              <a:tblGrid>
                <a:gridCol w="2761961"/>
                <a:gridCol w="1024252"/>
                <a:gridCol w="1071570"/>
                <a:gridCol w="1143008"/>
                <a:gridCol w="1285884"/>
                <a:gridCol w="928695"/>
              </a:tblGrid>
              <a:tr h="107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 навчального закладу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К-сть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учасників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К-сть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дипломів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І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ступеня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К-сть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дипломів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ІІступеня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К-сть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дипломів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ІІІ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ступеня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Всього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Гур’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є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вокозачанська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Довжанськ</a:t>
                      </a: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ім.П.Г.Стрижака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 гімназія № 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І-ІІІ ступенів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 ЗОШ І-ІІІ ступенів №3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Івашківська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Малорогозянський НВК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Одноробівська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Олександрівська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Писарівська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Ряснянська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Сковородинівський НВК  ім. Г.Сковороди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Удянська ЗОШ  І-ІІІ ст. ім. М.Угловського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Феськівська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Калиновецький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Лютівський НВК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Макарівська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ступенів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Показник якості підготовки учнів до Всеукраїнських олімпіад</a:t>
            </a:r>
            <a:endParaRPr lang="en-US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cs typeface="Times New Roman" pitchFamily="18" charset="0"/>
              </a:rPr>
              <a:t>Відсоткова частка переможців ІІ етапу олімпіад від загальної кількості переможців</a:t>
            </a:r>
            <a:endParaRPr lang="en-US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Орієнтовний показник кількості учнів, що мають академічні здібності</a:t>
            </a:r>
            <a:endParaRPr lang="en-US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Якість підготовки до олімпіад </a:t>
            </a:r>
            <a:br>
              <a:rPr lang="uk-UA" sz="2400" dirty="0" smtClean="0"/>
            </a:br>
            <a:r>
              <a:rPr lang="uk-UA" sz="1400" dirty="0" smtClean="0">
                <a:solidFill>
                  <a:schemeClr val="tx1"/>
                </a:solidFill>
              </a:rPr>
              <a:t>(за показником </a:t>
            </a:r>
            <a:r>
              <a:rPr lang="uk-UA" sz="1400" dirty="0" err="1" smtClean="0">
                <a:solidFill>
                  <a:schemeClr val="tx1"/>
                </a:solidFill>
              </a:rPr>
              <a:t>“відсоток</a:t>
            </a:r>
            <a:r>
              <a:rPr lang="uk-UA" sz="1400" dirty="0" smtClean="0">
                <a:solidFill>
                  <a:schemeClr val="tx1"/>
                </a:solidFill>
              </a:rPr>
              <a:t> переможців від кількості </a:t>
            </a:r>
            <a:r>
              <a:rPr lang="uk-UA" sz="1400" dirty="0" err="1" smtClean="0">
                <a:solidFill>
                  <a:schemeClr val="tx1"/>
                </a:solidFill>
              </a:rPr>
              <a:t>учасників”</a:t>
            </a:r>
            <a:r>
              <a:rPr lang="uk-UA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12813">
              <a:buNone/>
            </a:pPr>
            <a:r>
              <a:rPr lang="uk-UA" sz="2800" u="sng" dirty="0" smtClean="0"/>
              <a:t> Вищі результати</a:t>
            </a:r>
            <a:r>
              <a:rPr lang="uk-UA" sz="2800" dirty="0" smtClean="0"/>
              <a:t> (порівняно з минулим роком) показали учні:</a:t>
            </a:r>
          </a:p>
          <a:p>
            <a:pPr defTabSz="912813">
              <a:buNone/>
            </a:pPr>
            <a:r>
              <a:rPr lang="uk-UA" sz="2800" dirty="0" smtClean="0"/>
              <a:t> - Олександрівська ЗОШ І-ІІІ ступенів</a:t>
            </a:r>
          </a:p>
          <a:p>
            <a:pPr defTabSz="912813">
              <a:buNone/>
            </a:pPr>
            <a:r>
              <a:rPr lang="uk-UA" sz="2800" dirty="0" smtClean="0"/>
              <a:t> - </a:t>
            </a:r>
            <a:r>
              <a:rPr lang="uk-UA" sz="2800" dirty="0" err="1" smtClean="0"/>
              <a:t>Івашківської</a:t>
            </a:r>
            <a:r>
              <a:rPr lang="uk-UA" sz="2800" dirty="0" smtClean="0"/>
              <a:t> ЗОШ І-ІІІ ступенів </a:t>
            </a:r>
          </a:p>
          <a:p>
            <a:pPr defTabSz="912813">
              <a:buNone/>
            </a:pPr>
            <a:r>
              <a:rPr lang="uk-UA" sz="2800" dirty="0" smtClean="0"/>
              <a:t> - </a:t>
            </a:r>
            <a:r>
              <a:rPr lang="uk-UA" sz="2800" dirty="0" err="1" smtClean="0"/>
              <a:t>Довжанського</a:t>
            </a:r>
            <a:r>
              <a:rPr lang="uk-UA" sz="2800" dirty="0" smtClean="0"/>
              <a:t> НВК</a:t>
            </a:r>
          </a:p>
          <a:p>
            <a:pPr defTabSz="912813">
              <a:buNone/>
            </a:pPr>
            <a:r>
              <a:rPr lang="uk-UA" sz="2800" dirty="0" smtClean="0"/>
              <a:t> </a:t>
            </a:r>
          </a:p>
          <a:p>
            <a:pPr defTabSz="912813">
              <a:buNone/>
            </a:pPr>
            <a:r>
              <a:rPr lang="uk-UA" sz="2800" dirty="0" smtClean="0"/>
              <a:t>   На жаль,в цьому році,порівняно з минулим, збільшилася кількість шкіл (з 2 до 3), відсотковий показник яких дорівнює нулю.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Коефіцієнт виконання завдань учасниками олімпіад</a:t>
            </a:r>
            <a:endParaRPr lang="en-US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40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02587" cy="476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2000" dirty="0" smtClean="0"/>
              <a:t>Загальні результати</a:t>
            </a:r>
            <a:endParaRPr lang="ru-RU" sz="2000" dirty="0" smtClean="0"/>
          </a:p>
        </p:txBody>
      </p:sp>
      <p:graphicFrame>
        <p:nvGraphicFramePr>
          <p:cNvPr id="114868" name="Group 180"/>
          <p:cNvGraphicFramePr>
            <a:graphicFrameLocks noGrp="1"/>
          </p:cNvGraphicFramePr>
          <p:nvPr>
            <p:ph idx="1"/>
          </p:nvPr>
        </p:nvGraphicFramePr>
        <p:xfrm>
          <a:off x="142844" y="400362"/>
          <a:ext cx="9001155" cy="6561090"/>
        </p:xfrm>
        <a:graphic>
          <a:graphicData uri="http://schemas.openxmlformats.org/drawingml/2006/table">
            <a:tbl>
              <a:tblPr/>
              <a:tblGrid>
                <a:gridCol w="3080438"/>
                <a:gridCol w="1212089"/>
                <a:gridCol w="1098680"/>
                <a:gridCol w="1395403"/>
                <a:gridCol w="1285884"/>
                <a:gridCol w="928661"/>
              </a:tblGrid>
              <a:tr h="649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 навчального закладу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К-сть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олімпі-ад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у яких взяли участь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К-сть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учасників олімпіад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 err="1" smtClean="0"/>
                        <a:t>Коеф.виконання</a:t>
                      </a:r>
                      <a:r>
                        <a:rPr lang="uk-UA" sz="1100" dirty="0" smtClean="0"/>
                        <a:t> олімпіад. завдань</a:t>
                      </a:r>
                      <a:endParaRPr lang="en-US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%</a:t>
                      </a:r>
                      <a:r>
                        <a:rPr lang="uk-UA" sz="1100" baseline="0" dirty="0" smtClean="0"/>
                        <a:t> переможців від кількості учасників</a:t>
                      </a:r>
                      <a:endParaRPr lang="en-US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Кількість 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команди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(п.9.5)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Гур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є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вокозачанська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Довжанськ</a:t>
                      </a: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ім.П.Г.Стрижака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0,33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61,1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258,5б.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 гімназія № 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0,33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47,2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389,3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 З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 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І-ІІІ ступенів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№2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0,44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46,2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486,4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 №3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0,40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43,6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291,7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Івашківська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0,45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52,9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211,8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Малорогозянський НВК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0,31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7,7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104,8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Одноробівська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0,26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10,5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127,9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Олександрівська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0,39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80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380,2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Писарівська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0,22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Ряснянська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0,10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Сковородинівський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0,30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26,6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Удянська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 І-ІІІ ст.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0,16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10,5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102,5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Феськівська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0,52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42,9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237,1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Калиновецький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0,46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50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81,5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Лютівський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0,32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Макарівська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ступенів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</a:t>
                      </a:r>
                      <a:endParaRPr lang="en-US" sz="10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uk-UA" dirty="0" smtClean="0"/>
              <a:t>        Нормативна база</a:t>
            </a:r>
            <a:endParaRPr lang="ru-RU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defTabSz="912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000" dirty="0" smtClean="0"/>
              <a:t>    </a:t>
            </a:r>
          </a:p>
          <a:p>
            <a:pPr defTabSz="912813">
              <a:lnSpc>
                <a:spcPct val="90000"/>
              </a:lnSpc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Всеукраїнські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учнівські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турніри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конкурси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конкурси-захисти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науково-дослідницьких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конкурси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майстерності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затвердженого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та спорту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2011 р. 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  <a:hlinkClick r:id="rId2" tooltip="Положення про Всеукраїнські учнівські олімпіади, турніри, конкурси з навчальних предметів, конкурси-захисти науково-дослідницьких робіт, олімпіади зі спеціальних дисциплін та конкурси фахової майстерності"/>
              </a:rPr>
              <a:t>№ 1099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зареєстрованого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Міністерстві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17 листопада 2011 р. за № 1318/20056,</a:t>
            </a:r>
            <a:endParaRPr lang="uk-UA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>
              <a:lnSpc>
                <a:spcPct val="90000"/>
              </a:lnSpc>
            </a:pPr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     Наказ Міністерства освіти і науки України   від 19.08.2016 № 1006 «Про проведення   Всеукраїнських учнівських олімпіад і турнірів з навчальних предметів у 2016/2017 навчальному році»</a:t>
            </a:r>
          </a:p>
          <a:p>
            <a:pPr defTabSz="912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defTabSz="912813" eaLnBrk="1" hangingPunct="1">
              <a:lnSpc>
                <a:spcPct val="90000"/>
              </a:lnSpc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Наказ Департаменту науки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Харківської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обласної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12.09.2016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344 «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І, ІІ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учнівських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олімпіад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Харківській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2016/2017 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навчальному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defTabSz="912813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2813" eaLnBrk="1" hangingPunct="1">
              <a:lnSpc>
                <a:spcPct val="90000"/>
              </a:lnSpc>
            </a:pPr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Наказ відділу освіти </a:t>
            </a:r>
            <a:r>
              <a:rPr lang="uk-UA" sz="2100" b="1" dirty="0" err="1" smtClean="0">
                <a:latin typeface="Times New Roman" pitchFamily="18" charset="0"/>
                <a:cs typeface="Times New Roman" pitchFamily="18" charset="0"/>
              </a:rPr>
              <a:t>Золочівської</a:t>
            </a:r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 РДА від 20.09.2016 № 329 «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ІІ (районного)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етапіу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Всеукраїнських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учнівських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олімпіад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Золочівському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в 2016/2017 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навчальному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defTabSz="912813" eaLnBrk="1" hangingPunct="1">
              <a:lnSpc>
                <a:spcPct val="90000"/>
              </a:lnSpc>
            </a:pPr>
            <a:endParaRPr lang="ru-RU" sz="2000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868" name="Group 180"/>
          <p:cNvGraphicFramePr>
            <a:graphicFrameLocks noGrp="1"/>
          </p:cNvGraphicFramePr>
          <p:nvPr>
            <p:ph idx="1"/>
          </p:nvPr>
        </p:nvGraphicFramePr>
        <p:xfrm>
          <a:off x="357159" y="-162818"/>
          <a:ext cx="8215367" cy="7071360"/>
        </p:xfrm>
        <a:graphic>
          <a:graphicData uri="http://schemas.openxmlformats.org/drawingml/2006/table">
            <a:tbl>
              <a:tblPr/>
              <a:tblGrid>
                <a:gridCol w="2811521"/>
                <a:gridCol w="1106275"/>
                <a:gridCol w="1002766"/>
                <a:gridCol w="1217647"/>
                <a:gridCol w="1002766"/>
                <a:gridCol w="1074392"/>
              </a:tblGrid>
              <a:tr h="753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 навчального закладу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К-сть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олімпі-ад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у яких взяли участь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К-сть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учасників олімпіад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 err="1" smtClean="0"/>
                        <a:t>Коеф.виконання</a:t>
                      </a:r>
                      <a:r>
                        <a:rPr lang="uk-UA" sz="1100" dirty="0" smtClean="0"/>
                        <a:t> олімпіад. завдань</a:t>
                      </a:r>
                      <a:endParaRPr lang="en-US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%</a:t>
                      </a:r>
                      <a:r>
                        <a:rPr lang="uk-UA" sz="1100" baseline="0" dirty="0" smtClean="0"/>
                        <a:t> переможців від кількості учасників</a:t>
                      </a:r>
                      <a:endParaRPr lang="en-US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Кількість 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команди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(п.9.5)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Гур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є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вокозачанська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Довжанськ</a:t>
                      </a: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ім.П.Г.Стрижака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0,33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61,1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258,5б.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 гімназія № 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0,33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47,2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389,3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 З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 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І-ІІІ ступенів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№2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0,44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46,2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486,4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Золочівська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 №3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0,40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43,6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291,7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Івашківська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0,45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52,9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211,8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Малорогозянський НВК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0,31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7,7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104,8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Одноробівська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0,26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10,5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127,9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Олександрівська ЗОШ І-ІІІ ступенів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0,39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380,2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Писарівська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0,22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Ряснянська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0,10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Сковородинівський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0,30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26,6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Удянська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 І-ІІІ ст.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0,16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10,5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102,5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Феськівська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І-ІІІ ступенів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0,52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42,9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237,1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Калиновецький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0,46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81,5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Лютівський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НВК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0,32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Макарівська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ЗОШ І-ІІ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ступенів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0</a:t>
                      </a:r>
                      <a:endParaRPr lang="en-US" sz="16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Негативні тенденції</a:t>
            </a:r>
            <a:endParaRPr 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</a:rPr>
              <a:t>зменшення коефіцієнту виконання завдань у переможців олімпіад;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</a:rPr>
              <a:t>4-й рік практично відсутнє змагання з предметів </a:t>
            </a:r>
            <a:r>
              <a:rPr lang="uk-UA" sz="2000" dirty="0" err="1" smtClean="0">
                <a:latin typeface="Times New Roman" pitchFamily="18" charset="0"/>
              </a:rPr>
              <a:t>“екологія”</a:t>
            </a:r>
            <a:r>
              <a:rPr lang="uk-UA" sz="2000" dirty="0" smtClean="0">
                <a:latin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</a:rPr>
              <a:t>”астрономія”</a:t>
            </a:r>
            <a:r>
              <a:rPr lang="uk-UA" sz="2000" dirty="0" smtClean="0">
                <a:latin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</a:rPr>
              <a:t>“інформатика”</a:t>
            </a:r>
            <a:r>
              <a:rPr lang="uk-UA" sz="2000" dirty="0" smtClean="0">
                <a:latin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</a:rPr>
              <a:t>“економіка”</a:t>
            </a:r>
            <a:r>
              <a:rPr lang="uk-UA" sz="2000" dirty="0" smtClean="0">
                <a:latin typeface="Times New Roman" pitchFamily="18" charset="0"/>
              </a:rPr>
              <a:t> (в олімпіаді беруть участь 2-3 навчальні заклади);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</a:rPr>
              <a:t>учасники з року в рік показують типові прогалини: недостатню сформованість просторової (картографічної), хронологічної, логічної, літературознавчої, практично-дослідницької, мовної </a:t>
            </a:r>
            <a:r>
              <a:rPr lang="uk-UA" sz="2000" dirty="0" err="1" smtClean="0">
                <a:latin typeface="Times New Roman" pitchFamily="18" charset="0"/>
              </a:rPr>
              <a:t>компетентностей</a:t>
            </a:r>
            <a:r>
              <a:rPr lang="uk-UA" sz="20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</a:rPr>
              <a:t>обмеженість кругозору, ерудиції, </a:t>
            </a:r>
            <a:r>
              <a:rPr lang="uk-UA" sz="2000" dirty="0" smtClean="0">
                <a:latin typeface="Times New Roman" pitchFamily="18" charset="0"/>
              </a:rPr>
              <a:t>позапрограмових </a:t>
            </a:r>
            <a:r>
              <a:rPr lang="uk-UA" sz="2000" dirty="0" smtClean="0">
                <a:latin typeface="Times New Roman" pitchFamily="18" charset="0"/>
              </a:rPr>
              <a:t>знань з предмета як значної частини учнів, так і вчителів</a:t>
            </a:r>
          </a:p>
          <a:p>
            <a:pPr eaLnBrk="1" hangingPunct="1">
              <a:lnSpc>
                <a:spcPct val="80000"/>
              </a:lnSpc>
            </a:pPr>
            <a:endParaRPr lang="uk-UA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uk-UA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uk-UA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uk-UA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eaLnBrk="1" hangingPunct="1"/>
            <a:r>
              <a:rPr lang="uk-UA" sz="3800" dirty="0" smtClean="0"/>
              <a:t>   </a:t>
            </a:r>
            <a:r>
              <a:rPr lang="uk-UA" sz="2700" b="1" dirty="0" smtClean="0"/>
              <a:t>Керівникам навчальних закладів:</a:t>
            </a:r>
            <a:endParaRPr lang="ru-RU" sz="27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1600" dirty="0" smtClean="0"/>
              <a:t>Забезпечити здійснення моніторингу участі учнів закладу в районних олімпіадах 2016/2017 </a:t>
            </a:r>
            <a:r>
              <a:rPr lang="uk-UA" sz="1600" dirty="0" err="1" smtClean="0"/>
              <a:t>н.р</a:t>
            </a:r>
            <a:r>
              <a:rPr lang="uk-UA" sz="1600" dirty="0" smtClean="0"/>
              <a:t>. Провести </a:t>
            </a:r>
            <a:r>
              <a:rPr lang="uk-UA" sz="1600" dirty="0" err="1" smtClean="0"/>
              <a:t>кваліметричне</a:t>
            </a:r>
            <a:r>
              <a:rPr lang="uk-UA" sz="1600" dirty="0" smtClean="0"/>
              <a:t> дослідження результатів участі учнів у предметних олімпіадах  та анкетування учнів-учасників олімпіад.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dirty="0" smtClean="0"/>
              <a:t>                                                                                                  До 01.04.2017 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dirty="0" smtClean="0"/>
              <a:t>Проаналізувати результати участі учнів закладу у ІІ і ІІІ етапах на педагогічній раді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dirty="0" smtClean="0"/>
              <a:t>                                                                                                   До 01.04.2017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dirty="0" smtClean="0"/>
              <a:t>Проконтролювати вивчення індивідуальних  особливостей, здібностей і нахилів учнів 5-10 класів.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dirty="0" smtClean="0"/>
              <a:t>                                                                                                    До 30.03.2017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dirty="0" smtClean="0"/>
              <a:t>Оновити  банк обдарованої дитини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dirty="0" smtClean="0"/>
              <a:t>                                                                                                    До 15.06.2017</a:t>
            </a:r>
          </a:p>
          <a:p>
            <a:pPr eaLnBrk="1" hangingPunct="1">
              <a:lnSpc>
                <a:spcPct val="80000"/>
              </a:lnSpc>
              <a:buNone/>
            </a:pPr>
            <a:endParaRPr lang="uk-UA" sz="1600" dirty="0" smtClean="0"/>
          </a:p>
          <a:p>
            <a:pPr eaLnBrk="1" hangingPunct="1">
              <a:lnSpc>
                <a:spcPct val="80000"/>
              </a:lnSpc>
            </a:pPr>
            <a:r>
              <a:rPr lang="uk-UA" sz="1600" dirty="0" smtClean="0"/>
              <a:t>Передбачити заходи з  психологічного супроводження учнів і їх підготовки до ІІІ етапу олімпіад 2016/2017 </a:t>
            </a:r>
            <a:r>
              <a:rPr lang="uk-UA" sz="1600" dirty="0" err="1" smtClean="0"/>
              <a:t>н.р</a:t>
            </a:r>
            <a:r>
              <a:rPr lang="uk-UA" sz="1600" dirty="0" smtClean="0"/>
              <a:t>.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dirty="0" smtClean="0"/>
              <a:t>                                                                                              січень-лютий 2017</a:t>
            </a:r>
          </a:p>
          <a:p>
            <a:pPr eaLnBrk="1" hangingPunct="1">
              <a:lnSpc>
                <a:spcPct val="80000"/>
              </a:lnSpc>
            </a:pPr>
            <a:r>
              <a:rPr lang="uk-UA" sz="1600" dirty="0" smtClean="0"/>
              <a:t>Вивчити і узагальнити досвід вчителів, які постійно домагаються високих результатів у роботі з обдарованими дітьми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dirty="0" smtClean="0"/>
              <a:t>                                                                                                    До 01.09.2017</a:t>
            </a:r>
            <a:endParaRPr lang="ru-RU" sz="1600" dirty="0" smtClean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5"/>
          <p:cNvSpPr>
            <a:spLocks noChangeArrowheads="1" noChangeShapeType="1" noTextEdit="1"/>
          </p:cNvSpPr>
          <p:nvPr/>
        </p:nvSpPr>
        <p:spPr bwMode="auto">
          <a:xfrm>
            <a:off x="971550" y="2276475"/>
            <a:ext cx="7416800" cy="15128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48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Дякую</a:t>
            </a:r>
            <a:r>
              <a:rPr lang="ru-RU" sz="48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 за </a:t>
            </a:r>
            <a:r>
              <a:rPr lang="ru-RU" sz="48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увагу</a:t>
            </a:r>
            <a:r>
              <a:rPr lang="ru-RU" sz="48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!</a:t>
            </a:r>
            <a:endParaRPr lang="en-US" sz="4800" kern="10" dirty="0">
              <a:ln w="9525">
                <a:solidFill>
                  <a:srgbClr val="000099"/>
                </a:solidFill>
                <a:round/>
                <a:headEnd/>
                <a:tailEnd/>
              </a:ln>
              <a:solidFill>
                <a:srgbClr val="0070C0"/>
              </a:solidFill>
              <a:latin typeface="Arial"/>
              <a:cs typeface="Arial"/>
            </a:endParaRPr>
          </a:p>
        </p:txBody>
      </p:sp>
      <p:pic>
        <p:nvPicPr>
          <p:cNvPr id="27651" name="Picture 8" descr="1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3500" y="3863975"/>
            <a:ext cx="7140575" cy="1733550"/>
          </a:xfr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Організаційно-методичне забезпечення підготовки до ІІ і ІІІ етапів олімпіад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defTabSz="912813">
              <a:lnSpc>
                <a:spcPct val="90000"/>
              </a:lnSpc>
            </a:pPr>
            <a:r>
              <a:rPr lang="uk-UA" dirty="0" smtClean="0">
                <a:latin typeface="Times New Roman" pitchFamily="18" charset="0"/>
              </a:rPr>
              <a:t>Наказ відділу освіти від 17.09.2016 № 313 </a:t>
            </a:r>
            <a:r>
              <a:rPr lang="uk-UA" dirty="0" err="1" smtClean="0">
                <a:latin typeface="Times New Roman" pitchFamily="18" charset="0"/>
              </a:rPr>
              <a:t>“Про</a:t>
            </a:r>
            <a:r>
              <a:rPr lang="uk-UA" dirty="0" smtClean="0">
                <a:latin typeface="Times New Roman" pitchFamily="18" charset="0"/>
              </a:rPr>
              <a:t> організацію роботи  з учнями, які беруть участь у Всеукраїнських  учнівських  олімпіадах з навчальних предметів, турнірах та  Всеукраїнському конкурсі-захисті науково-дослідницьких робіт учнів</a:t>
            </a:r>
          </a:p>
          <a:p>
            <a:pPr defTabSz="912813">
              <a:lnSpc>
                <a:spcPct val="90000"/>
              </a:lnSpc>
              <a:buNone/>
            </a:pPr>
            <a:r>
              <a:rPr lang="uk-UA" dirty="0" smtClean="0">
                <a:latin typeface="Times New Roman" pitchFamily="18" charset="0"/>
              </a:rPr>
              <a:t>     членів МАН України “  </a:t>
            </a:r>
          </a:p>
          <a:p>
            <a:pPr defTabSz="912813">
              <a:lnSpc>
                <a:spcPct val="90000"/>
              </a:lnSpc>
              <a:buNone/>
            </a:pPr>
            <a:r>
              <a:rPr lang="uk-UA" dirty="0" smtClean="0">
                <a:latin typeface="Times New Roman" pitchFamily="18" charset="0"/>
              </a:rPr>
              <a:t>  </a:t>
            </a:r>
          </a:p>
          <a:p>
            <a:pPr defTabSz="912813">
              <a:lnSpc>
                <a:spcPct val="90000"/>
              </a:lnSpc>
            </a:pPr>
            <a:r>
              <a:rPr lang="uk-UA" dirty="0" smtClean="0">
                <a:latin typeface="Times New Roman" pitchFamily="18" charset="0"/>
              </a:rPr>
              <a:t>Засідання РМО вчителів (вивчення рекомендацій КВНЗ ХАНО, аналіз типових помилок учнів, обмін досвідом щодо успішної підготовки учнів до олімпіад, завдання)</a:t>
            </a:r>
          </a:p>
          <a:p>
            <a:pPr defTabSz="912813">
              <a:lnSpc>
                <a:spcPct val="90000"/>
              </a:lnSpc>
              <a:buNone/>
            </a:pPr>
            <a:endParaRPr lang="ru-RU" dirty="0" smtClean="0">
              <a:latin typeface="Times New Roman" pitchFamily="18" charset="0"/>
            </a:endParaRPr>
          </a:p>
          <a:p>
            <a:pPr defTabSz="912813">
              <a:lnSpc>
                <a:spcPct val="90000"/>
              </a:lnSpc>
            </a:pPr>
            <a:r>
              <a:rPr lang="uk-UA" dirty="0" smtClean="0">
                <a:latin typeface="Times New Roman" pitchFamily="18" charset="0"/>
              </a:rPr>
              <a:t> Семінари-практикуми з </a:t>
            </a:r>
            <a:r>
              <a:rPr lang="uk-UA" dirty="0" err="1" smtClean="0">
                <a:latin typeface="Times New Roman" pitchFamily="18" charset="0"/>
              </a:rPr>
              <a:t>розв</a:t>
            </a:r>
            <a:r>
              <a:rPr lang="en-US" dirty="0" smtClean="0">
                <a:latin typeface="Times New Roman" pitchFamily="18" charset="0"/>
              </a:rPr>
              <a:t>’</a:t>
            </a:r>
            <a:r>
              <a:rPr lang="ru-RU" dirty="0" err="1" smtClean="0">
                <a:latin typeface="Times New Roman" pitchFamily="18" charset="0"/>
              </a:rPr>
              <a:t>язування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олімпіадних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предметів</a:t>
            </a:r>
            <a:endParaRPr lang="ru-RU" dirty="0" smtClean="0">
              <a:latin typeface="Times New Roman" pitchFamily="18" charset="0"/>
            </a:endParaRPr>
          </a:p>
          <a:p>
            <a:pPr defTabSz="912813">
              <a:lnSpc>
                <a:spcPct val="90000"/>
              </a:lnSpc>
              <a:buNone/>
            </a:pPr>
            <a:endParaRPr lang="ru-RU" dirty="0" smtClean="0">
              <a:latin typeface="Times New Roman" pitchFamily="18" charset="0"/>
            </a:endParaRPr>
          </a:p>
          <a:p>
            <a:pPr defTabSz="912813">
              <a:lnSpc>
                <a:spcPct val="90000"/>
              </a:lnSpc>
            </a:pPr>
            <a:r>
              <a:rPr lang="uk-UA" dirty="0" smtClean="0">
                <a:latin typeface="Times New Roman" pitchFamily="18" charset="0"/>
              </a:rPr>
              <a:t>Забезпечення участі школярів у обласних </a:t>
            </a:r>
            <a:r>
              <a:rPr lang="uk-UA" dirty="0" err="1" smtClean="0">
                <a:latin typeface="Times New Roman" pitchFamily="18" charset="0"/>
              </a:rPr>
              <a:t>тренінгових</a:t>
            </a:r>
            <a:r>
              <a:rPr lang="uk-UA" dirty="0" smtClean="0">
                <a:latin typeface="Times New Roman" pitchFamily="18" charset="0"/>
              </a:rPr>
              <a:t> заняттях з підготовки до ІІ етапу олімпіад (ІКТ, економіка, біологія)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 defTabSz="912813">
              <a:buNone/>
            </a:pPr>
            <a:r>
              <a:rPr lang="uk-UA" dirty="0" smtClean="0"/>
              <a:t> (05.11-25.12.2016 року)</a:t>
            </a:r>
          </a:p>
          <a:p>
            <a:pPr defTabSz="912813">
              <a:buNone/>
            </a:pPr>
            <a:r>
              <a:rPr lang="uk-UA" dirty="0" smtClean="0">
                <a:solidFill>
                  <a:srgbClr val="333399"/>
                </a:solidFill>
                <a:latin typeface="Times New Roman" pitchFamily="18" charset="0"/>
              </a:rPr>
              <a:t>Кількість учнів у 6-11 класах –</a:t>
            </a:r>
            <a:r>
              <a:rPr lang="uk-UA" dirty="0" smtClean="0">
                <a:solidFill>
                  <a:srgbClr val="800080"/>
                </a:solidFill>
                <a:latin typeface="Times New Roman" pitchFamily="18" charset="0"/>
              </a:rPr>
              <a:t> </a:t>
            </a:r>
            <a:r>
              <a:rPr lang="uk-UA" u="sng" dirty="0" smtClean="0">
                <a:latin typeface="Times New Roman" pitchFamily="18" charset="0"/>
              </a:rPr>
              <a:t>1080 </a:t>
            </a:r>
            <a:r>
              <a:rPr lang="uk-UA" dirty="0" smtClean="0">
                <a:latin typeface="Times New Roman" pitchFamily="18" charset="0"/>
              </a:rPr>
              <a:t>дітей (порівняно з минулим роком зменшилась на 4%)</a:t>
            </a:r>
          </a:p>
          <a:p>
            <a:pPr defTabSz="912813">
              <a:buNone/>
            </a:pPr>
            <a:r>
              <a:rPr lang="uk-UA" dirty="0" smtClean="0">
                <a:solidFill>
                  <a:srgbClr val="333399"/>
                </a:solidFill>
                <a:latin typeface="Times New Roman" pitchFamily="18" charset="0"/>
              </a:rPr>
              <a:t>Кількість олімпіад</a:t>
            </a:r>
            <a:r>
              <a:rPr lang="uk-UA" dirty="0" smtClean="0">
                <a:latin typeface="Times New Roman" pitchFamily="18" charset="0"/>
              </a:rPr>
              <a:t> - </a:t>
            </a:r>
            <a:r>
              <a:rPr lang="uk-UA" u="sng" dirty="0" smtClean="0">
                <a:latin typeface="Times New Roman" pitchFamily="18" charset="0"/>
              </a:rPr>
              <a:t>16</a:t>
            </a:r>
          </a:p>
          <a:p>
            <a:pPr defTabSz="912813">
              <a:buNone/>
            </a:pPr>
            <a:r>
              <a:rPr lang="uk-UA" dirty="0" smtClean="0">
                <a:solidFill>
                  <a:srgbClr val="333399"/>
                </a:solidFill>
                <a:latin typeface="Times New Roman" pitchFamily="18" charset="0"/>
              </a:rPr>
              <a:t>Учасники: </a:t>
            </a:r>
            <a:r>
              <a:rPr lang="uk-UA" u="sng" dirty="0" smtClean="0">
                <a:solidFill>
                  <a:srgbClr val="333399"/>
                </a:solidFill>
                <a:latin typeface="Times New Roman" pitchFamily="18" charset="0"/>
              </a:rPr>
              <a:t>304</a:t>
            </a:r>
            <a:r>
              <a:rPr lang="uk-UA" dirty="0" smtClean="0">
                <a:solidFill>
                  <a:srgbClr val="333399"/>
                </a:solidFill>
                <a:latin typeface="Times New Roman" pitchFamily="18" charset="0"/>
              </a:rPr>
              <a:t> учні з 15 навчальних закладів</a:t>
            </a:r>
            <a:r>
              <a:rPr lang="uk-UA" dirty="0" smtClean="0">
                <a:latin typeface="Times New Roman" pitchFamily="18" charset="0"/>
              </a:rPr>
              <a:t>  ( </a:t>
            </a:r>
            <a:r>
              <a:rPr lang="uk-UA" u="sng" dirty="0" smtClean="0">
                <a:latin typeface="Times New Roman" pitchFamily="18" charset="0"/>
              </a:rPr>
              <a:t>34,7</a:t>
            </a:r>
            <a:r>
              <a:rPr lang="uk-UA" dirty="0" smtClean="0">
                <a:latin typeface="Times New Roman" pitchFamily="18" charset="0"/>
              </a:rPr>
              <a:t>% від кількості учнів 6-11 класів). З них: </a:t>
            </a:r>
          </a:p>
          <a:p>
            <a:pPr defTabSz="912813">
              <a:buNone/>
            </a:pPr>
            <a:r>
              <a:rPr lang="uk-UA" dirty="0" smtClean="0">
                <a:latin typeface="Times New Roman" pitchFamily="18" charset="0"/>
              </a:rPr>
              <a:t> </a:t>
            </a:r>
            <a:r>
              <a:rPr lang="uk-UA" dirty="0" smtClean="0">
                <a:solidFill>
                  <a:srgbClr val="333399"/>
                </a:solidFill>
                <a:latin typeface="Times New Roman" pitchFamily="18" charset="0"/>
              </a:rPr>
              <a:t>із міських шкіл</a:t>
            </a:r>
            <a:r>
              <a:rPr lang="uk-UA" dirty="0" smtClean="0">
                <a:latin typeface="Times New Roman" pitchFamily="18" charset="0"/>
              </a:rPr>
              <a:t> - </a:t>
            </a:r>
            <a:r>
              <a:rPr lang="uk-UA" u="sng" dirty="0" smtClean="0">
                <a:latin typeface="Times New Roman" pitchFamily="18" charset="0"/>
              </a:rPr>
              <a:t>167 (32,4</a:t>
            </a:r>
            <a:r>
              <a:rPr lang="uk-UA" dirty="0" smtClean="0">
                <a:latin typeface="Times New Roman" pitchFamily="18" charset="0"/>
              </a:rPr>
              <a:t>% від </a:t>
            </a:r>
            <a:r>
              <a:rPr lang="uk-UA" dirty="0" err="1" smtClean="0">
                <a:latin typeface="Times New Roman" pitchFamily="18" charset="0"/>
              </a:rPr>
              <a:t>к-сті</a:t>
            </a:r>
            <a:r>
              <a:rPr lang="uk-UA" dirty="0" smtClean="0">
                <a:latin typeface="Times New Roman" pitchFamily="18" charset="0"/>
              </a:rPr>
              <a:t> учнів 6-11 класів), </a:t>
            </a:r>
          </a:p>
          <a:p>
            <a:pPr defTabSz="912813">
              <a:buNone/>
            </a:pPr>
            <a:r>
              <a:rPr lang="uk-UA" dirty="0" smtClean="0">
                <a:solidFill>
                  <a:srgbClr val="333399"/>
                </a:solidFill>
                <a:latin typeface="Times New Roman" pitchFamily="18" charset="0"/>
              </a:rPr>
              <a:t>із сільських</a:t>
            </a:r>
            <a:r>
              <a:rPr lang="uk-UA" dirty="0" smtClean="0">
                <a:latin typeface="Times New Roman" pitchFamily="18" charset="0"/>
              </a:rPr>
              <a:t> - </a:t>
            </a:r>
            <a:r>
              <a:rPr lang="uk-UA" u="sng" dirty="0" smtClean="0">
                <a:latin typeface="Times New Roman" pitchFamily="18" charset="0"/>
              </a:rPr>
              <a:t>137 (24,2</a:t>
            </a:r>
            <a:r>
              <a:rPr lang="uk-UA" dirty="0" smtClean="0">
                <a:latin typeface="Times New Roman" pitchFamily="18" charset="0"/>
              </a:rPr>
              <a:t>% від </a:t>
            </a:r>
            <a:r>
              <a:rPr lang="uk-UA" dirty="0" err="1" smtClean="0">
                <a:latin typeface="Times New Roman" pitchFamily="18" charset="0"/>
              </a:rPr>
              <a:t>к-сті</a:t>
            </a:r>
            <a:r>
              <a:rPr lang="uk-UA" dirty="0" smtClean="0">
                <a:latin typeface="Times New Roman" pitchFamily="18" charset="0"/>
              </a:rPr>
              <a:t> учнів 6-11 класів) </a:t>
            </a:r>
          </a:p>
          <a:p>
            <a:pPr defTabSz="912813">
              <a:buNone/>
            </a:pPr>
            <a:r>
              <a:rPr lang="uk-UA" dirty="0" smtClean="0">
                <a:latin typeface="Times New Roman" pitchFamily="18" charset="0"/>
              </a:rPr>
              <a:t>    Не брали участі школярі </a:t>
            </a:r>
            <a:r>
              <a:rPr lang="uk-UA" dirty="0" err="1" smtClean="0">
                <a:latin typeface="Times New Roman" pitchFamily="18" charset="0"/>
              </a:rPr>
              <a:t>Гур’євокозачанської</a:t>
            </a:r>
            <a:r>
              <a:rPr lang="uk-UA" dirty="0" smtClean="0">
                <a:latin typeface="Times New Roman" pitchFamily="18" charset="0"/>
              </a:rPr>
              <a:t> ЗОШ І-ІІІ ступенів, </a:t>
            </a:r>
            <a:r>
              <a:rPr lang="uk-UA" dirty="0" err="1" smtClean="0">
                <a:latin typeface="Times New Roman" pitchFamily="18" charset="0"/>
              </a:rPr>
              <a:t>Макарівського</a:t>
            </a:r>
            <a:r>
              <a:rPr lang="uk-UA" dirty="0" smtClean="0">
                <a:latin typeface="Times New Roman" pitchFamily="18" charset="0"/>
              </a:rPr>
              <a:t> НВК.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912813" eaLnBrk="1" hangingPunct="1"/>
            <a:r>
              <a:rPr lang="uk-UA" sz="3800" dirty="0" smtClean="0"/>
              <a:t>ІІ (районний) етап олімпіад</a:t>
            </a:r>
            <a:endParaRPr lang="ru-RU" sz="3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Динаміка участі школярів району в ІІ етапі Всеукраїнських учнівських олімпіад з навчальних предметів у 2012-2016 </a:t>
            </a:r>
            <a:r>
              <a:rPr lang="uk-UA" sz="2400" dirty="0" err="1" smtClean="0"/>
              <a:t>р.р</a:t>
            </a:r>
            <a:r>
              <a:rPr lang="uk-UA" sz="2400" dirty="0" smtClean="0"/>
              <a:t>.</a:t>
            </a:r>
            <a:endParaRPr lang="en-US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cs typeface="Times New Roman" pitchFamily="18" charset="0"/>
              </a:rPr>
              <a:t>Порівняння кількості учасників олімпіад за місцем розташування навчального закладу</a:t>
            </a:r>
            <a:endParaRPr lang="en-US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cs typeface="Times New Roman" pitchFamily="18" charset="0"/>
              </a:rPr>
              <a:t>Аналіз динаміки участі школярів у ІІ етапі олімпіад за освітніми галузями</a:t>
            </a:r>
            <a:endParaRPr lang="en-US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Аналіз залучення школярів до участі у Всеукраїнських олімпіадах</a:t>
            </a:r>
            <a:endParaRPr lang="en-US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Позитивні зрушення у підготовці до олімпіад та їх наслідки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12813"/>
            <a:r>
              <a:rPr lang="uk-UA" sz="2800" dirty="0" smtClean="0"/>
              <a:t>проведення в усіх закладах І етапу олімпіад і більш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єктивний</a:t>
            </a:r>
            <a:r>
              <a:rPr lang="uk-UA" sz="2800" dirty="0" smtClean="0"/>
              <a:t> відбір на ІІ етап; </a:t>
            </a:r>
          </a:p>
          <a:p>
            <a:pPr defTabSz="912813"/>
            <a:r>
              <a:rPr lang="uk-UA" sz="2800" dirty="0" smtClean="0"/>
              <a:t>проведення підготовчих (індивідуальних і групових) занять за затвердженим планом у кожному закладі;</a:t>
            </a:r>
          </a:p>
          <a:p>
            <a:pPr defTabSz="912813"/>
            <a:r>
              <a:rPr lang="uk-UA" sz="2800" dirty="0" smtClean="0"/>
              <a:t>вивчення і врахування індивідуальних особливостей і здібностей учнів, зокрема у закладах селища, та пошук здібних учнів у сільських НЗ</a:t>
            </a:r>
          </a:p>
          <a:p>
            <a:pPr defTabSz="912813">
              <a:buNone/>
            </a:pPr>
            <a:endParaRPr lang="uk-UA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1582</TotalTime>
  <Words>1474</Words>
  <Application>Microsoft Office PowerPoint</Application>
  <PresentationFormat>Экран (4:3)</PresentationFormat>
  <Paragraphs>451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Слайд 1</vt:lpstr>
      <vt:lpstr>        Нормативна база</vt:lpstr>
      <vt:lpstr>Організаційно-методичне забезпечення підготовки до ІІ і ІІІ етапів олімпіад</vt:lpstr>
      <vt:lpstr>ІІ (районний) етап олімпіад</vt:lpstr>
      <vt:lpstr>Динаміка участі школярів району в ІІ етапі Всеукраїнських учнівських олімпіад з навчальних предметів у 2012-2016 р.р.</vt:lpstr>
      <vt:lpstr>Порівняння кількості учасників олімпіад за місцем розташування навчального закладу</vt:lpstr>
      <vt:lpstr>Аналіз динаміки участі школярів у ІІ етапі олімпіад за освітніми галузями</vt:lpstr>
      <vt:lpstr>Аналіз залучення школярів до участі у Всеукраїнських олімпіадах</vt:lpstr>
      <vt:lpstr>Позитивні зрушення у підготовці до олімпіад та їх наслідки</vt:lpstr>
      <vt:lpstr>Результативність  участі у ІІ етапі Всеукраїнських олімпіад  навчальних закладів</vt:lpstr>
      <vt:lpstr> показники участі ЗНЗ в олімпіадах та якості підготовки учнів</vt:lpstr>
      <vt:lpstr>Переможці</vt:lpstr>
      <vt:lpstr>                                        Кількість дипломів</vt:lpstr>
      <vt:lpstr>Показник якості підготовки учнів до Всеукраїнських олімпіад</vt:lpstr>
      <vt:lpstr>Відсоткова частка переможців ІІ етапу олімпіад від загальної кількості переможців</vt:lpstr>
      <vt:lpstr>Орієнтовний показник кількості учнів, що мають академічні здібності</vt:lpstr>
      <vt:lpstr>Якість підготовки до олімпіад  (за показником “відсоток переможців від кількості учасників”)</vt:lpstr>
      <vt:lpstr>Коефіцієнт виконання завдань учасниками олімпіад</vt:lpstr>
      <vt:lpstr>Загальні результати</vt:lpstr>
      <vt:lpstr>Слайд 20</vt:lpstr>
      <vt:lpstr>Негативні тенденції</vt:lpstr>
      <vt:lpstr>   Керівникам навчальних закладів: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Методист</cp:lastModifiedBy>
  <cp:revision>97</cp:revision>
  <dcterms:created xsi:type="dcterms:W3CDTF">2017-01-17T13:46:14Z</dcterms:created>
  <dcterms:modified xsi:type="dcterms:W3CDTF">2017-01-24T06:17:43Z</dcterms:modified>
</cp:coreProperties>
</file>