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60" r:id="rId5"/>
    <p:sldId id="261" r:id="rId6"/>
    <p:sldId id="262" r:id="rId7"/>
    <p:sldId id="287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E77AB-C22A-4494-8933-B0FB23A0D245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58A83-0DC5-4C41-99D2-A01BC31EB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58A83-0DC5-4C41-99D2-A01BC31EBBE7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58A83-0DC5-4C41-99D2-A01BC31EBBE7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71480"/>
            <a:ext cx="8472518" cy="3857652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en-US" b="1" i="1" dirty="0" smtClean="0"/>
              <a:t>                        </a:t>
            </a:r>
            <a:r>
              <a:rPr lang="uk-UA" b="1" i="1" dirty="0" smtClean="0">
                <a:solidFill>
                  <a:srgbClr val="FF0000"/>
                </a:solidFill>
              </a:rPr>
              <a:t>Профілактика  </a:t>
            </a:r>
            <a:r>
              <a:rPr lang="en-US" b="1" i="1" dirty="0" smtClean="0">
                <a:solidFill>
                  <a:srgbClr val="FF0000"/>
                </a:solidFill>
              </a:rPr>
              <a:t>                     </a:t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                       </a:t>
            </a:r>
            <a:r>
              <a:rPr lang="uk-UA" b="1" i="1" dirty="0" err="1" smtClean="0">
                <a:solidFill>
                  <a:srgbClr val="FF0000"/>
                </a:solidFill>
              </a:rPr>
              <a:t>суїцидальної</a:t>
            </a:r>
            <a:r>
              <a:rPr lang="uk-UA" b="1" i="1" dirty="0" smtClean="0">
                <a:solidFill>
                  <a:srgbClr val="FF0000"/>
                </a:solidFill>
              </a:rPr>
              <a:t> поведінки.</a:t>
            </a: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smtClean="0">
                <a:solidFill>
                  <a:srgbClr val="7030A0"/>
                </a:solidFill>
              </a:rPr>
              <a:t>« Рекомендації  батькам, педагогам , учням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uk-UA" b="1" i="1" dirty="0" smtClean="0">
                <a:solidFill>
                  <a:srgbClr val="7030A0"/>
                </a:solidFill>
              </a:rPr>
              <a:t>щодо профілактики </a:t>
            </a:r>
            <a:r>
              <a:rPr lang="uk-UA" b="1" i="1" dirty="0" err="1" smtClean="0">
                <a:solidFill>
                  <a:srgbClr val="7030A0"/>
                </a:solidFill>
              </a:rPr>
              <a:t>суїцидальної</a:t>
            </a:r>
            <a:r>
              <a:rPr lang="uk-UA" b="1" i="1" dirty="0" smtClean="0">
                <a:solidFill>
                  <a:srgbClr val="7030A0"/>
                </a:solidFill>
              </a:rPr>
              <a:t> </a:t>
            </a:r>
            <a:r>
              <a:rPr lang="uk-UA" b="1" i="1" dirty="0" smtClean="0">
                <a:solidFill>
                  <a:srgbClr val="7030A0"/>
                </a:solidFill>
              </a:rPr>
              <a:t>поведінки»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072074"/>
            <a:ext cx="91440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Виступ  підготувала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соціальний педагог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Гур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'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єво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Козачанської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ЗОШ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III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ступенів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Жеглова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О.М.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543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</a:rPr>
              <a:t>Створення позитивного психологічного клімату в навчальному закладі й сім‘ї </a:t>
            </a:r>
            <a:r>
              <a:rPr lang="ru-RU" sz="3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32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1285860"/>
            <a:ext cx="850112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uk-UA" sz="32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uk-UA" sz="3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иконанні всіх планових заходів щодо культурної, суспільної, виховної роботи, які сприяють формуванню позитивних громадянських, естетичних почуттів, духовності учнів і педагогів.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Залучення учнів до громадської діяльності (спортивні змагання, клуби, товариства тощо), культурно-виховних заходів, які сприяють формуванню позитивних громадянських, естетичних почуттів, духовності учнів і педагогів.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ru-RU" sz="3200" b="1" dirty="0" err="1" smtClean="0">
                <a:solidFill>
                  <a:srgbClr val="00B050"/>
                </a:solidFill>
              </a:rPr>
              <a:t>Психологічна</a:t>
            </a:r>
            <a:r>
              <a:rPr lang="ru-RU" sz="3200" b="1" dirty="0" smtClean="0">
                <a:solidFill>
                  <a:srgbClr val="00B050"/>
                </a:solidFill>
              </a:rPr>
              <a:t> та </a:t>
            </a:r>
            <a:r>
              <a:rPr lang="ru-RU" sz="3200" b="1" dirty="0" err="1" smtClean="0">
                <a:solidFill>
                  <a:srgbClr val="00B050"/>
                </a:solidFill>
              </a:rPr>
              <a:t>педагогічна</a:t>
            </a:r>
            <a:r>
              <a:rPr lang="ru-RU" sz="3200" b="1" dirty="0" smtClean="0">
                <a:solidFill>
                  <a:srgbClr val="00B050"/>
                </a:solidFill>
              </a:rPr>
              <a:t> </a:t>
            </a:r>
            <a:r>
              <a:rPr lang="ru-RU" sz="3200" b="1" dirty="0" err="1" smtClean="0">
                <a:solidFill>
                  <a:srgbClr val="00B050"/>
                </a:solidFill>
              </a:rPr>
              <a:t>діагностика</a:t>
            </a:r>
            <a:r>
              <a:rPr lang="ru-RU" sz="3200" b="1" dirty="0" smtClean="0">
                <a:solidFill>
                  <a:srgbClr val="00B050"/>
                </a:solidFill>
              </a:rPr>
              <a:t> </a:t>
            </a:r>
            <a:r>
              <a:rPr lang="ru-RU" sz="3200" b="1" dirty="0" err="1" smtClean="0">
                <a:solidFill>
                  <a:srgbClr val="00B050"/>
                </a:solidFill>
              </a:rPr>
              <a:t>суїцидальних</a:t>
            </a:r>
            <a:r>
              <a:rPr lang="ru-RU" sz="3200" b="1" dirty="0" smtClean="0">
                <a:solidFill>
                  <a:srgbClr val="00B050"/>
                </a:solidFill>
              </a:rPr>
              <a:t> </a:t>
            </a:r>
            <a:r>
              <a:rPr lang="ru-RU" sz="3200" b="1" dirty="0" err="1" smtClean="0">
                <a:solidFill>
                  <a:srgbClr val="00B050"/>
                </a:solidFill>
              </a:rPr>
              <a:t>тенденцій</a:t>
            </a:r>
            <a:r>
              <a:rPr lang="ru-RU" sz="3200" dirty="0" smtClean="0">
                <a:solidFill>
                  <a:srgbClr val="00B050"/>
                </a:solidFill>
              </a:rPr>
              <a:t>: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71472" y="1428736"/>
            <a:ext cx="778674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Педагогічне спостереження.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 Виявлення ознак емоційних порушень.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Використання психологом спеціальних </a:t>
            </a:r>
            <a:r>
              <a:rPr kumimoji="0" lang="uk-UA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психодіагностичних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методик.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786322"/>
            <a:ext cx="864399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 smtClean="0"/>
          </a:p>
          <a:p>
            <a:r>
              <a:rPr lang="uk-UA" sz="3200" dirty="0" smtClean="0">
                <a:solidFill>
                  <a:srgbClr val="C00000"/>
                </a:solidFill>
              </a:rPr>
              <a:t>У процесі спостереження – звертати увагу на фактори ризику  та емоційні порушення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2800" b="1" dirty="0" smtClean="0">
                <a:solidFill>
                  <a:srgbClr val="C00000"/>
                </a:solidFill>
              </a:rPr>
              <a:t>ПСИХОЛОГІЧНЕ КОНСУЛЬТУВАННЯ ТА ПСИХОЛОГО-ПЕДАГОГІЧНА КОРЕКЦІЯ СУЇЦИДАЛЬНИХ ТЕНДЕНЦІЙ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1928802"/>
            <a:ext cx="84296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Діяльність психолога та соціального педагога  має бути комплексною: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Консультативна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робота з батьками, педагогами, мета якої — визначення особливостей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суїцидальної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поведінки залежно від вікової періодизації.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Підвищення або розвиток позитивної самооцінки особистості, її соціального статусу в групі, тренінги особистісного зростання.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Профілактика порушень психічного здоров'я.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Навчання навичок конструктивної поведінки у конфліктній, проблемній ситуації.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Навчання технік управління емоціями, прийомів релаксації.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86834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100" b="1" dirty="0" err="1" smtClean="0">
                <a:solidFill>
                  <a:schemeClr val="accent6">
                    <a:lumMod val="75000"/>
                  </a:schemeClr>
                </a:solidFill>
              </a:rPr>
              <a:t>Засоби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100" b="1" dirty="0" err="1" smtClean="0">
                <a:solidFill>
                  <a:schemeClr val="accent6">
                    <a:lumMod val="75000"/>
                  </a:schemeClr>
                </a:solidFill>
              </a:rPr>
              <a:t>допомоги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100" b="1" dirty="0" err="1" smtClean="0">
                <a:solidFill>
                  <a:schemeClr val="accent6">
                    <a:lumMod val="75000"/>
                  </a:schemeClr>
                </a:solidFill>
              </a:rPr>
              <a:t>людині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br>
              <a:rPr lang="ru-RU" sz="31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100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100" b="1" dirty="0" err="1" smtClean="0">
                <a:solidFill>
                  <a:schemeClr val="accent6">
                    <a:lumMod val="75000"/>
                  </a:schemeClr>
                </a:solidFill>
              </a:rPr>
              <a:t>схильна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100" b="1" dirty="0" err="1" smtClean="0">
                <a:solidFill>
                  <a:schemeClr val="accent6">
                    <a:lumMod val="75000"/>
                  </a:schemeClr>
                </a:solidFill>
              </a:rPr>
              <a:t>здійснити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100" b="1" dirty="0" err="1" smtClean="0">
                <a:solidFill>
                  <a:schemeClr val="accent6">
                    <a:lumMod val="75000"/>
                  </a:schemeClr>
                </a:solidFill>
              </a:rPr>
              <a:t>суїцид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1000108"/>
            <a:ext cx="871543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ВИСЛУХОВУЙТЕ 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«Я чую тебе». Дайте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людині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можливість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висловитися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Ставте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питання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уважно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вислуховуйте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ОБГОВОРЮЙТЕ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відкрите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обговорення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проблем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знімає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тривожність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БУДЬТЕ УВАЖНИМИ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побічних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показників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припущеного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самогубства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Кожне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жартівливе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згадування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загрозу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сприймати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серйозно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СТАВТЕ ПИТАННЯ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узагальнюйте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проводьте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рефреймінг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враження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насправді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говориш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…»,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Більшість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людей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задумувались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самогубство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»….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Недоказане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 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затаєне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повинні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зробити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явним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Допоможіть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підліткові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відкрито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говорити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думати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наміри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ПІДКРЕСЛІТЬ ТИМЧАСОВИЙ ХАРАКТЕР ПРОБЛЕМ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визнайте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почуття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сильні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проблеми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складні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дізнайтеся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можете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допомогти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З’ясуйте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міг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допомогти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ситуації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uk-UA" sz="3100" b="1" dirty="0" smtClean="0">
                <a:solidFill>
                  <a:srgbClr val="FF0000"/>
                </a:solidFill>
              </a:rPr>
              <a:t/>
            </a:r>
            <a:br>
              <a:rPr lang="uk-UA" sz="3100" b="1" dirty="0" smtClean="0">
                <a:solidFill>
                  <a:srgbClr val="FF0000"/>
                </a:solidFill>
              </a:rPr>
            </a:br>
            <a:r>
              <a:rPr lang="uk-UA" sz="3100" b="1" dirty="0" smtClean="0">
                <a:solidFill>
                  <a:srgbClr val="FF0000"/>
                </a:solidFill>
              </a:rPr>
              <a:t>РЕКОМЕНДАЦІЇ ПЕДАГОГІЧНИМ ПРАЦІВНИКАМ ДЛЯ ПРОФІЛАКТИКИ СУЇЦИДАЛЬНОЇ ПОВЕДІНКИ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1214422"/>
            <a:ext cx="8572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нехтуйте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суїцидальні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висловлювання — краще перестрахуватися, ніж недооцінити ризик суїциду.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Спілкування з потенційним </a:t>
            </a:r>
            <a:r>
              <a:rPr kumimoji="0" lang="uk-UA" sz="24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суїцидентом</a:t>
            </a:r>
            <a:r>
              <a:rPr kumimoji="0" lang="uk-UA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слід побудувати за таким приблизним планом: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 Висловлюйте свою зацікавленість особистістю і долею співрозмовника, а якщо це доречно, то й любов до нього.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 Ставте запитання прямо, щиро і спокійно, використовуйте техніку активного слухання.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З'ясуйте, наскільки сформований образ подальших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суїцидальних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дій чіткий: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   чи є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суїцидальний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план;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   чи намічений час і місце виконання;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  чи були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суїцидальні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думки та спроби в минулому;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  як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суїцидент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сам оцінює ймовірність свого суїциду.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РЕКОМЕНДАЦІЇ ПЕДАГОГІЧНИМ ПРАЦІВНИКАМ ДЛЯ ПРОФІЛАКТИКИ СУЇЦИДАЛЬНОЇ ПОВЕДІНКИ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142984"/>
            <a:ext cx="8501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3" algn="l"/>
              </a:tabLst>
            </a:pP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Пам'ятайте: що докладніший план, то більша ймовірність його реалізації,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3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Спробуйте з'ясувати причини та умови формування </a:t>
            </a:r>
            <a:r>
              <a:rPr lang="uk-UA" sz="24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суїцидальних</a:t>
            </a:r>
            <a:r>
              <a:rPr lang="uk-UA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намірів. Не примушуйте співрозмовника говорити про них, якщо розповідь для нього занадто важка.</a:t>
            </a:r>
            <a:endParaRPr lang="ru-RU" sz="2400" dirty="0" smtClean="0">
              <a:latin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3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Спонукайте виразити свої почуття у зв'язку з проблемною сферою.</a:t>
            </a:r>
            <a:endParaRPr lang="ru-RU" sz="2400" dirty="0" smtClean="0">
              <a:latin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3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Запитайте, чи доводилося йому розповідати комусь про те, що він говорить зараз. Це запитання допоможе підштовхнути співрозмовника до думки, що, можливо, головна його проблема — у соціальній (</a:t>
            </a:r>
            <a:r>
              <a:rPr lang="uk-UA" sz="24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само-</a:t>
            </a:r>
            <a:r>
              <a:rPr lang="uk-UA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ізоляції.</a:t>
            </a:r>
            <a:endParaRPr lang="ru-RU" sz="2400" dirty="0" smtClean="0">
              <a:latin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3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Будьте готові до того, що ви будете залучені (можливо, надовго) у психотерапевтичну роботу з вашим співрозмовником.</a:t>
            </a:r>
            <a:endParaRPr lang="ru-RU" sz="24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/>
            <a:r>
              <a:rPr lang="uk-UA" sz="2800" b="1" dirty="0" smtClean="0">
                <a:solidFill>
                  <a:srgbClr val="FF0000"/>
                </a:solidFill>
              </a:rPr>
              <a:t>РЕКОМЕНДАЦІЇ ПЕДАГОГІЧНИМ ПРАЦІВНИКАМ ДЛЯ ПРОФІЛАКТИКИ СУЇЦИДАЛЬНОЇ ПОВЕДІНКИ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428736"/>
            <a:ext cx="764386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3" algn="l"/>
              </a:tabLst>
            </a:pPr>
            <a:r>
              <a:rPr lang="uk-UA" sz="2400" b="1" u="sng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Чого робити не слід: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3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 не відповідайте на заяви про </a:t>
            </a:r>
            <a:r>
              <a:rPr lang="uk-UA" sz="24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суїцидальні</a:t>
            </a:r>
            <a:r>
              <a:rPr lang="uk-UA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наміри (хоч як би безглуздо, на вашу думку, вони звучали) репліками: «Чути не хочу про такі дурниці!», «Чи варто говорити про речі, яких усе одно не зробиш?»;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3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такі відповіді тільки змусять вашого співрозмовника пошкодувати про те, що він скористався кризовою лінією;</a:t>
            </a:r>
            <a:endParaRPr lang="ru-RU" sz="2400" dirty="0" smtClean="0">
              <a:latin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3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  не показуйте, що ви шоковані заявами </a:t>
            </a:r>
            <a:r>
              <a:rPr lang="uk-UA" sz="24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суїцидента</a:t>
            </a:r>
            <a:r>
              <a:rPr lang="uk-UA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навіть якщо справді переживаєте емоційне зворушення;</a:t>
            </a:r>
            <a:endParaRPr lang="ru-RU" sz="2400" dirty="0" smtClean="0">
              <a:latin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3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  не вступайте в дискусію про припустимість самогубства; повідомте лише, що не хочете, аби співрозмовник ішов із життя.</a:t>
            </a:r>
            <a:endParaRPr lang="uk-UA" sz="24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rgbClr val="FF0000"/>
                </a:solidFill>
              </a:rPr>
              <a:t>ЯК ПОВОДИТИСЯ БАТЬКАМ ТА ОТОЧЕННЮ СХИЛЬНОЇ ДО СУЇЦИДУ ДИТИНИ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1395918"/>
            <a:ext cx="835824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Стратегічними напрямками батьківської допомоги дітям із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суїцидальним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ризиком спеціалісти вважають поліпшення стосунків у сім'ї, підвищення самооцінки, самоповаги дитини, а також покращення спілкування у родині.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завжди підкреслюйте все добре й успішне, властиве вашій дитині — це підвищує впевненість у собі, зміцнює віру в майбутнє, покращує її стан;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не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чиніть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тиску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підлітка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не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висувайте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надмірних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вимог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навчанні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житті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сприймайте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любіть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своїх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такими,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якими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вони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не за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гарну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поведінку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успіхи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ЯК ПОВОДИТИСЯ БАТЬКАМ ТА ОТОЧЕННЮ СХИЛЬНОЇ ДО СУЇЦИДУ ДИТИНИ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1214422"/>
            <a:ext cx="8715436" cy="540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випадку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коли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ваші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виявляють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суїцидальні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тенденції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відчай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слід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поводитися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Залишайтеся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самими собою,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дитина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сприймала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вас як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щиру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чесну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людину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довіряти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Дитина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почуватися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вами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рівних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як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другом,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дозволить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встановити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довірчі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чесні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стосунки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Тоді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зможе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розповісти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вам про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наболіле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Важливо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те,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говорите, а як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говорите,чи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вашому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голосі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щире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переживання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турбота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дитину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Зосередьте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свою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увагу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почуттях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дитини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тому,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замовчує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дозвольте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їй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вилити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вам душу.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ЯК ПОВОДИТИСЯ БАТЬКАМ ТА ОТОЧЕННЮ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СХИЛЬНОЇ ДО СУЇЦИДУ ДИТИНИ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857232"/>
            <a:ext cx="87154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Не думайте,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вам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слід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говорити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щоразу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коли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виникає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пауза в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розмові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використовуйте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мовчання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того,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краще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подумати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вам,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дитині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Виявляйте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щире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співчуття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інтерес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дитини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не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перетворюйте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розмови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нею на допит,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ставте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прості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щирі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(«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трапилося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?», «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відбулося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?»),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будуть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дитини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менш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загрозливими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аніж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складні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розпитування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Спрямовуйте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розмову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бік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душевного болю, а не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нього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адже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ваш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донька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саме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вам, а не чужим людям,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повідомити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інтимні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особисті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хворобливі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Намагайтеся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кризову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ситуацію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очима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своєї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дитини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приймайте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сторону, а не сторону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людей,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завдати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їй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болю,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вона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вчинити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сама.</a:t>
            </a:r>
            <a:endParaRPr lang="ru-RU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.Дайте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синові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доньці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знайти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свої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власні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відповіді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навіть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тоді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коли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вважаєте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знаєте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вихід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кризової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uk-UA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.Ваша роль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полягає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тому,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надати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дружню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підтримку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вислухати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бути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своєю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дитиною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коли та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страждає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навіть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начебто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існує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uk-UA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І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останнє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знаєте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говорити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кажіть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нічого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просто будьте </a:t>
            </a:r>
            <a:r>
              <a:rPr lang="ru-RU" sz="2000" dirty="0" err="1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поруч</a:t>
            </a:r>
            <a:r>
              <a:rPr lang="ru-RU" sz="20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</a:t>
            </a:r>
            <a:endParaRPr lang="ru-RU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>
                <a:latin typeface="Cambria" pitchFamily="18" charset="0"/>
              </a:rPr>
              <a:t> В нашій країні дуже гостро стоїть питання самогубств, </a:t>
            </a:r>
            <a:r>
              <a:rPr lang="uk-UA" sz="2400" dirty="0" err="1" smtClean="0">
                <a:latin typeface="Cambria" pitchFamily="18" charset="0"/>
              </a:rPr>
              <a:t>суїцидальних</a:t>
            </a:r>
            <a:r>
              <a:rPr lang="uk-UA" sz="2400" dirty="0" smtClean="0">
                <a:latin typeface="Cambria" pitchFamily="18" charset="0"/>
              </a:rPr>
              <a:t> спроб серед дітей та підлітків. </a:t>
            </a:r>
            <a:r>
              <a:rPr lang="ru-RU" sz="2400" dirty="0" err="1" smtClean="0">
                <a:latin typeface="Cambria" pitchFamily="18" charset="0"/>
              </a:rPr>
              <a:t>Сьогодні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Україна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ввійшла</a:t>
            </a:r>
            <a:r>
              <a:rPr lang="ru-RU" sz="2400" dirty="0" smtClean="0">
                <a:latin typeface="Cambria" pitchFamily="18" charset="0"/>
              </a:rPr>
              <a:t> до </a:t>
            </a:r>
            <a:r>
              <a:rPr lang="ru-RU" sz="2400" dirty="0" err="1" smtClean="0">
                <a:latin typeface="Cambria" pitchFamily="18" charset="0"/>
              </a:rPr>
              <a:t>групи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країн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із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високим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рівн</a:t>
            </a:r>
            <a:r>
              <a:rPr lang="uk-UA" sz="2400" dirty="0" smtClean="0">
                <a:latin typeface="Cambria" pitchFamily="18" charset="0"/>
              </a:rPr>
              <a:t>е</a:t>
            </a:r>
            <a:r>
              <a:rPr lang="ru-RU" sz="2400" dirty="0" smtClean="0">
                <a:latin typeface="Cambria" pitchFamily="18" charset="0"/>
              </a:rPr>
              <a:t>м </a:t>
            </a:r>
            <a:r>
              <a:rPr lang="ru-RU" sz="2400" dirty="0" err="1" smtClean="0">
                <a:latin typeface="Cambria" pitchFamily="18" charset="0"/>
              </a:rPr>
              <a:t>суїцидальної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активності</a:t>
            </a:r>
            <a:r>
              <a:rPr lang="ru-RU" sz="2400" dirty="0" smtClean="0">
                <a:latin typeface="Cambria" pitchFamily="18" charset="0"/>
              </a:rPr>
              <a:t>.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429000"/>
            <a:ext cx="8286808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endParaRPr lang="uk-UA" altLang="uk-UA" sz="3200" dirty="0" smtClean="0"/>
          </a:p>
          <a:p>
            <a:pPr>
              <a:lnSpc>
                <a:spcPct val="80000"/>
              </a:lnSpc>
              <a:defRPr/>
            </a:pPr>
            <a:endParaRPr lang="uk-UA" altLang="uk-UA" sz="32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380529"/>
            <a:ext cx="828680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Тому основним завдання психологів, батьків, вчителів є профілактика самогубств серед учнівської молоді.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714752"/>
            <a:ext cx="464347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ПАМ’ЯТКА</a:t>
            </a:r>
            <a:r>
              <a:rPr lang="uk-UA" sz="2700" b="1" dirty="0" smtClean="0">
                <a:solidFill>
                  <a:srgbClr val="FF0000"/>
                </a:solidFill>
              </a:rPr>
              <a:t> 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«Поради про те, як подолати стрес » 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</a:rPr>
              <a:t>для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</a:rPr>
              <a:t>дітей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</a:rPr>
              <a:t>потрапили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</a:rPr>
              <a:t>складну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</a:rPr>
              <a:t>життєву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</a:rPr>
              <a:t>ситуацію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</a:rPr>
              <a:t>або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</a:rPr>
              <a:t> для тих, кому погано…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1142984"/>
            <a:ext cx="864399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5397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сильних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емоційних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переживань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давай волю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сльозам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наодинці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так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присутності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немає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нічого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страшного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53975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Дієвий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спосіб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боротися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тугою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ставити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перед собою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досяжні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цілі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зрозуміти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життя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обходиться без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розчарувань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5397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53975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втратив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спокій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через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почуття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глибокої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провини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буде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краще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спробувати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якнайшвидше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виправити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становище,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аніж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розростися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53975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вчиниш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правильно,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розкажеш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5397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 все батькам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іншим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людям,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53975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небайдужим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твоєї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539750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143509"/>
            <a:ext cx="2571736" cy="171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ПАМ’ЯТКА</a:t>
            </a:r>
            <a:r>
              <a:rPr lang="uk-UA" sz="2400" b="1" dirty="0" smtClean="0">
                <a:solidFill>
                  <a:srgbClr val="FF0000"/>
                </a:solidFill>
              </a:rPr>
              <a:t> </a:t>
            </a:r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</a:rPr>
              <a:t>«Поради про те, як подолати стрес »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для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дітей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потрапили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складну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життєву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ситуацію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або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для тих, кому погано…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43841"/>
            <a:ext cx="79296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539750" algn="l"/>
              </a:tabLs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539750" algn="l"/>
              </a:tabLs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будь-якому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занепокоєний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збентежений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краще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страждати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самоті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Поділись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своїми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переживаннями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людиною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якій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довіряєш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539750" algn="l"/>
              </a:tabLs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539750" algn="l"/>
              </a:tabLst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Поширеною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помилкою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очікування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здогадаються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твої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страждання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почнуть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тебе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розпитувати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пропонувати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допомогу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endParaRPr lang="ru-RU" sz="2400" b="1" i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жодна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людина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бачити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серці</a:t>
            </a:r>
            <a:r>
              <a:rPr lang="uk-UA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тому сам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шукай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потрібного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контакту,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відкрий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своє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серце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тому, кому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довіряєш</a:t>
            </a:r>
            <a:r>
              <a:rPr lang="uk-UA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Тримати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 у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собі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 ж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саме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самому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тягнути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важкий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тягар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ПАМ’ЯТКА</a:t>
            </a:r>
            <a:r>
              <a:rPr lang="uk-UA" sz="2400" b="1" dirty="0" smtClean="0">
                <a:solidFill>
                  <a:srgbClr val="FF0000"/>
                </a:solidFill>
              </a:rPr>
              <a:t> </a:t>
            </a:r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</a:rPr>
              <a:t>«Поради про те, як подолати стрес »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для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дітей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потрапили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складну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життєву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ситуацію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або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для тих, кому погано…</a:t>
            </a:r>
            <a:endParaRPr lang="ru-RU" sz="2400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85720" y="1571612"/>
            <a:ext cx="842968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5397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виникненні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посиленні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пригніченого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нерідко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занижена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самооцінка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5397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Шукай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спілкування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хто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ставиться до тебе по-доброму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розумінням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53975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53975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Почуття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відчаю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собою не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пройде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відчуєш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напад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глибокого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смутку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нудьги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спробуй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переключитися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щось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зайнятись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якоюсь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справою.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5397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53975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Корисно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займатися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тішить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тебе.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539750" algn="l"/>
              </a:tabLst>
            </a:pPr>
            <a:endParaRPr lang="ru-RU" sz="2000" b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53975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Походи по магазинах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зроби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самому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комусь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близьких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друзів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приємний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подарунок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пограй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приготуй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свою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улюблену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страву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перечитай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улюблену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книжку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спортзал, покатайся на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велосипеді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роликах та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ПАМ’ЯТКА</a:t>
            </a:r>
            <a:r>
              <a:rPr lang="uk-UA" sz="2000" b="1" dirty="0" smtClean="0">
                <a:solidFill>
                  <a:srgbClr val="FF0000"/>
                </a:solidFill>
              </a:rPr>
              <a:t> </a:t>
            </a:r>
            <a:r>
              <a:rPr lang="uk-UA" sz="2000" b="1" dirty="0" smtClean="0">
                <a:solidFill>
                  <a:schemeClr val="accent6">
                    <a:lumMod val="75000"/>
                  </a:schemeClr>
                </a:solidFill>
              </a:rPr>
              <a:t>«Поради про те, як подолати стрес »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для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дітей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uk-UA" sz="20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потрапили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складну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життєву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ситуацію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або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для тих, кому погано…</a:t>
            </a:r>
            <a:endParaRPr lang="ru-RU" sz="2000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85720" y="1071546"/>
            <a:ext cx="864399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539750" algn="l"/>
                <a:tab pos="57150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Найкращими ліками від пригніченості є допомога іншим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тим, хто переживає важкий період у своєму житті.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539750" algn="l"/>
                <a:tab pos="5715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539750" algn="l"/>
                <a:tab pos="571500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Чимало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фахівців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сходяться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тому,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критичному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допомагає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релігія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Навіть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твого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близького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оточення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знайдеш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людину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гідну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твоєї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довіри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завжди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зможеш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звернутися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щирій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молитвеній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розмові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люблячого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Небесного Батька,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ніколи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зрадить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повсякчас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напоготові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вислухати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тебе,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виявити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тебе доброту та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повагу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539750" algn="l"/>
                <a:tab pos="5715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539750" algn="l"/>
                <a:tab pos="5715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жодному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вдавайся до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спроби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приховати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подолати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свою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депресію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допомогою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наркотиків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алкоголю.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539750" algn="l"/>
                <a:tab pos="571500" algn="l"/>
              </a:tabLst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пастка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яку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потрапляють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Хто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шукає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легких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шляхів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язання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проблем.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Адже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тимчасової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розради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відновлення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життєвого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тонусу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насувається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хвиля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пригніченості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роздратованості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539750" algn="l"/>
                <a:tab pos="5715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539750" algn="l"/>
                <a:tab pos="571500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твій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душевний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дуже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розбалансований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відчуваєш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змозі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адекватно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оцінювати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ситуацію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спробуй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звернутися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фахівця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психолога, психотерапевта,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психіатра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539750" algn="l"/>
                <a:tab pos="571500" algn="l"/>
              </a:tabLst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Сьогодні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існують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служби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анонімної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людям у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кризових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моментах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життя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0070C0"/>
                </a:solidFill>
              </a:rPr>
              <a:t>Вправа       «Якщо ви чуєте»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14348" y="971552"/>
          <a:ext cx="814393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2500330"/>
                <a:gridCol w="2000264"/>
              </a:tblGrid>
              <a:tr h="1143009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Якщо ви чуєте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Обов’язково</a:t>
                      </a:r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скажіть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кажіть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9858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Ненавиджу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 школу!» 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  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14348" y="4214819"/>
            <a:ext cx="79296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«Коли я </a:t>
            </a:r>
            <a:r>
              <a:rPr lang="ru-RU" sz="32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був</a:t>
            </a: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ru-RU" sz="32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твоєму</a:t>
            </a: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віці</a:t>
            </a: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   </a:t>
            </a:r>
            <a:r>
              <a:rPr lang="ru-RU" sz="32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просто </a:t>
            </a:r>
            <a:r>
              <a:rPr lang="ru-RU" sz="32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ледар</a:t>
            </a: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!»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lang="ru-RU" sz="32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sz="32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школі</a:t>
            </a: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примушує</a:t>
            </a: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тебе так </a:t>
            </a:r>
            <a:r>
              <a:rPr lang="ru-RU" sz="32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почуватися</a:t>
            </a: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?»      </a:t>
            </a:r>
            <a:r>
              <a:rPr lang="ru-RU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0070C0"/>
                </a:solidFill>
              </a:rPr>
              <a:t>Вправа       «Якщо ви чуєте»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14348" y="971552"/>
          <a:ext cx="8143932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2428892"/>
                <a:gridCol w="1785950"/>
              </a:tblGrid>
              <a:tr h="1143009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Якщо ви чуєте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Обов’язково</a:t>
                      </a:r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скажіть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кажіть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9858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24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«Все </a:t>
                      </a:r>
                      <a:r>
                        <a:rPr lang="ru-RU" sz="2400" b="1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здається</a:t>
                      </a:r>
                      <a:r>
                        <a:rPr lang="ru-RU" sz="24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таким </a:t>
                      </a:r>
                      <a:r>
                        <a:rPr lang="ru-RU" sz="2400" b="1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безнадійним</a:t>
                      </a:r>
                      <a:r>
                        <a:rPr lang="ru-RU" sz="24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…»      </a:t>
                      </a:r>
                      <a:endParaRPr lang="ru-RU" sz="2400" u="none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14348" y="4214819"/>
            <a:ext cx="7929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endParaRPr lang="ru-RU" dirty="0" smtClean="0">
              <a:latin typeface="Arial" pitchFamily="34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00034" y="3857628"/>
            <a:ext cx="84296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Іноді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ми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почуваємося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пригніченими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Давай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поміркуємо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нас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проблеми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яку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них треба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розв’язати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першу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чергу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59241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«Подумай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краще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 тих, кому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гірше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ніж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тобі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0070C0"/>
                </a:solidFill>
              </a:rPr>
              <a:t>Вправа       «Якщо ви чуєте»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14348" y="971553"/>
          <a:ext cx="814393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2428892"/>
                <a:gridCol w="1785950"/>
              </a:tblGrid>
              <a:tr h="1245043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Якщо ви чуєте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Обов’язково</a:t>
                      </a:r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скажіть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кажіть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13552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24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2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2800" b="1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Усім</a:t>
                      </a:r>
                      <a:r>
                        <a:rPr lang="ru-RU" sz="2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  <a:r>
                        <a:rPr lang="ru-RU" sz="2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б </a:t>
                      </a:r>
                      <a:r>
                        <a:rPr lang="ru-RU" sz="2800" b="1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краще</a:t>
                      </a:r>
                      <a:r>
                        <a:rPr lang="ru-RU" sz="2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без мене!»      </a:t>
                      </a:r>
                      <a:endParaRPr lang="ru-RU" sz="2800" u="none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14348" y="4214819"/>
            <a:ext cx="7929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endParaRPr lang="ru-RU" dirty="0" smtClean="0">
              <a:latin typeface="Arial" pitchFamily="34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28596" y="4071942"/>
            <a:ext cx="800105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«Не кажи </a:t>
            </a:r>
            <a:r>
              <a:rPr lang="ru-RU" sz="28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дурниці</a:t>
            </a:r>
            <a:r>
              <a:rPr lang="ru-RU" sz="28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Давай </a:t>
            </a:r>
            <a:r>
              <a:rPr lang="ru-RU" sz="28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поговоримо</a:t>
            </a:r>
            <a:r>
              <a:rPr lang="ru-RU" sz="28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lang="ru-RU" sz="28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щось</a:t>
            </a:r>
            <a:r>
              <a:rPr lang="ru-RU" sz="28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інше</a:t>
            </a:r>
            <a:r>
              <a:rPr lang="ru-RU" sz="28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дуже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важливий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мене,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мене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бентежить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твій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настрій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Скажи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мені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відбувається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0070C0"/>
                </a:solidFill>
              </a:rPr>
              <a:t>Вправа       «Якщо ви чуєте»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14348" y="971553"/>
          <a:ext cx="814393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2428892"/>
                <a:gridCol w="1785950"/>
              </a:tblGrid>
              <a:tr h="1245043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Якщо ви чуєте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Обов’язково</a:t>
                      </a:r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скажіть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кажіть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13552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24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2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     «</a:t>
                      </a:r>
                      <a:r>
                        <a:rPr lang="ru-RU" sz="2800" b="1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Ви</a:t>
                      </a:r>
                      <a:r>
                        <a:rPr lang="ru-RU" sz="2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не </a:t>
                      </a:r>
                      <a:r>
                        <a:rPr lang="ru-RU" sz="2800" b="1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розумієте</a:t>
                      </a:r>
                      <a:r>
                        <a:rPr lang="ru-RU" sz="2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мене!»        </a:t>
                      </a:r>
                      <a:endParaRPr lang="ru-RU" sz="2800" u="none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14348" y="4214819"/>
            <a:ext cx="7929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endParaRPr lang="ru-RU" dirty="0" smtClean="0">
              <a:latin typeface="Arial" pitchFamily="34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642910" y="4119740"/>
            <a:ext cx="807249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Розкажи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мені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як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почуваєшся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дійсно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хочу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знати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Хто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ж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зрозуміти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підлітків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наші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дні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0070C0"/>
                </a:solidFill>
              </a:rPr>
              <a:t>Вправа       «Якщо ви чуєте»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14348" y="971553"/>
          <a:ext cx="814393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2428892"/>
                <a:gridCol w="1785950"/>
              </a:tblGrid>
              <a:tr h="1245043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Якщо ви чуєте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Обов’язково</a:t>
                      </a:r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скажіть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кажіть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13552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24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2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   «</a:t>
                      </a:r>
                      <a:r>
                        <a:rPr lang="ru-RU" sz="2800" b="1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Мамо</a:t>
                      </a:r>
                      <a:r>
                        <a:rPr lang="ru-RU" sz="2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я </a:t>
                      </a:r>
                      <a:r>
                        <a:rPr lang="ru-RU" sz="2800" b="1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здійснив</a:t>
                      </a:r>
                      <a:r>
                        <a:rPr lang="ru-RU" sz="2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поганий</a:t>
                      </a:r>
                      <a:r>
                        <a:rPr lang="ru-RU" sz="2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вчинок</a:t>
                      </a:r>
                      <a:r>
                        <a:rPr lang="ru-RU" sz="2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»       </a:t>
                      </a:r>
                      <a:endParaRPr lang="ru-RU" sz="2800" u="none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14348" y="4214819"/>
            <a:ext cx="7929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endParaRPr lang="ru-RU" dirty="0" smtClean="0">
              <a:latin typeface="Arial" pitchFamily="34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57158" y="4071942"/>
            <a:ext cx="85725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40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посієш</a:t>
            </a:r>
            <a:r>
              <a:rPr lang="ru-RU" sz="40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те </a:t>
            </a:r>
            <a:r>
              <a:rPr lang="ru-RU" sz="40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lang="ru-RU" sz="40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пожнеш</a:t>
            </a:r>
            <a:r>
              <a:rPr lang="ru-RU" sz="40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000" b="1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«Давай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сядемо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поговоримо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59241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40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     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0070C0"/>
                </a:solidFill>
              </a:rPr>
              <a:t>Вправа       «Якщо ви чуєте»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14348" y="971553"/>
          <a:ext cx="814393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2428892"/>
                <a:gridCol w="1785950"/>
              </a:tblGrid>
              <a:tr h="1245043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Якщо ви чуєте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Обов’язково</a:t>
                      </a:r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скажіть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кажіть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13552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24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2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«А </a:t>
                      </a:r>
                      <a:r>
                        <a:rPr lang="ru-RU" sz="2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якщо</a:t>
                      </a:r>
                      <a:r>
                        <a:rPr lang="ru-RU" sz="2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мене не </a:t>
                      </a:r>
                      <a:r>
                        <a:rPr lang="ru-RU" sz="2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виходить</a:t>
                      </a:r>
                      <a:r>
                        <a:rPr lang="ru-RU" sz="2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?»       </a:t>
                      </a:r>
                      <a:endParaRPr lang="ru-RU" sz="280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14348" y="4214819"/>
            <a:ext cx="7929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endParaRPr lang="ru-RU" dirty="0" smtClean="0">
              <a:latin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571472" y="4119740"/>
            <a:ext cx="785818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«</a:t>
            </a:r>
            <a:r>
              <a:rPr lang="ru-RU" sz="28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28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lang="ru-RU" sz="28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виходить</a:t>
            </a:r>
            <a:r>
              <a:rPr lang="ru-RU" sz="28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– значить, </a:t>
            </a:r>
            <a:r>
              <a:rPr lang="ru-RU" sz="28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lang="ru-RU" sz="28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недостатньо</a:t>
            </a:r>
            <a:r>
              <a:rPr lang="ru-RU" sz="28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постарався</a:t>
            </a:r>
            <a:r>
              <a:rPr lang="ru-RU" sz="2800" b="1" dirty="0" smtClean="0">
                <a:solidFill>
                  <a:srgbClr val="59241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«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виходить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я буду знати,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зробив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усе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можливе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92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85728"/>
            <a:ext cx="84296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того, щоб проводити ефективну роботу, спрямовану на профілактику </a:t>
            </a:r>
            <a:r>
              <a:rPr lang="uk-UA" sz="28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суіцидальної</a:t>
            </a:r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поведінки в учнівському середовищі в закладах освіти, необхідно щоб класні керівники, педагоги добре володіли інформацією з даної проблеми, могли помітити учня, у якого відбулися зміни в емоційному стані та надати йому підтримку. </a:t>
            </a:r>
            <a:endParaRPr lang="uk-UA" sz="2800" dirty="0" smtClean="0">
              <a:latin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143380"/>
            <a:ext cx="386239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071942"/>
            <a:ext cx="371477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Література:</a:t>
            </a:r>
            <a:r>
              <a:rPr lang="ru-RU" sz="2800" dirty="0" smtClean="0">
                <a:latin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</a:rPr>
            </a:br>
            <a:endParaRPr lang="ru-RU" sz="2800" dirty="0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500034" y="1357298"/>
            <a:ext cx="8143932" cy="31700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1.Подмазін С. І., Сироватко Є.Н. Діяльність соціально-психологічної служби з попередження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суїцідальної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поведінки дітей та підлітків у сім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'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 та школі.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Запоріжжя, 2000.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2.Рибалка В.В. Психологічна профілактика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суїцидальних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тенденцій в учнівської молоді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3.Практична психологія і соціальна робота. - №10-11.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2007 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Методичка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ТТК   Соціально-психологічний супровід дітей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групи ризику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Харків 2014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Романовська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П.О.,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Собкова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С.В.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підлітками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схильними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суїциду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// Психолог.- 2006.- №15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b="1" i="1" dirty="0" smtClean="0">
                <a:solidFill>
                  <a:srgbClr val="0070C0"/>
                </a:solidFill>
              </a:rPr>
              <a:t>Система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роботи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з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профілактики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суїциду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має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містити</a:t>
            </a:r>
            <a:r>
              <a:rPr lang="ru-RU" sz="2800" b="1" i="1" dirty="0" smtClean="0">
                <a:solidFill>
                  <a:srgbClr val="0070C0"/>
                </a:solidFill>
              </a:rPr>
              <a:t> 7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компонентів</a:t>
            </a:r>
            <a:r>
              <a:rPr lang="ru-RU" sz="2800" b="1" i="1" dirty="0" smtClean="0">
                <a:solidFill>
                  <a:srgbClr val="0070C0"/>
                </a:solidFill>
              </a:rPr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2" y="1357298"/>
            <a:ext cx="81439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 Психологічна просвіта педагогів, батьків, учнів.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Створення позитивного психологічного клімату в навчальному закладі й родині.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 Психолого-педагогічна діагностика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суїцидальних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тенденцій.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 Психологічне консультування учнів.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 Психолого-педагогічна корекція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суїцидальних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тенденцій.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 Систематичний контроль і облік змін у характері  </a:t>
            </a:r>
            <a:endParaRPr lang="uk-UA" sz="28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й поведінці учнів.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потреби —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переадресація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суїцидальної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справи фахівцям-медикам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357826"/>
            <a:ext cx="17145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Психологічна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просвіта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педагогів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батьків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учнів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2000240"/>
            <a:ext cx="807249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uk-UA" sz="24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творити 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школі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інформаційний куточка з методичною літературою, інформацією про телефон довіри, психологічних центрів допомоги, інших фахівців. У бібліотеці або в іншому зручному місці — скриньку «Пошта довіри».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Проводити просвітницьку   роботу з учасниками навчального процесу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 вчителями, батьками , учнями).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857760"/>
            <a:ext cx="17716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 i="1" dirty="0" smtClean="0">
                <a:solidFill>
                  <a:srgbClr val="0070C0"/>
                </a:solidFill>
              </a:rPr>
              <a:t>Робота з педагогами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928670"/>
            <a:ext cx="792961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Семінари, виступи на нарадах, педрадах: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«Емоційні розлади в дітей і підлітків».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«Фактори, що впливають на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суїцидальну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поведінку».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«Шляхи виходу з конфліктної ситуації».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«Педагогічні прийоми створення ситуації успіху».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«Психологічний клімат у класі».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«Дитина з проблемної родини».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«Вибір адекватних методів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педагогічного впливу».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714884"/>
            <a:ext cx="2399351" cy="188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3"/>
            <a:ext cx="8713817" cy="607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 i="1" dirty="0" smtClean="0">
                <a:solidFill>
                  <a:srgbClr val="0070C0"/>
                </a:solidFill>
              </a:rPr>
              <a:t>Робота з батьками</a:t>
            </a:r>
            <a:r>
              <a:rPr lang="ru-RU" i="1" dirty="0" smtClean="0">
                <a:solidFill>
                  <a:srgbClr val="0070C0"/>
                </a:solidFill>
              </a:rPr>
              <a:t/>
            </a:r>
            <a:br>
              <a:rPr lang="ru-RU" i="1" dirty="0" smtClean="0">
                <a:solidFill>
                  <a:srgbClr val="0070C0"/>
                </a:solidFill>
              </a:rPr>
            </a:b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1000108"/>
            <a:ext cx="821537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Виступи на батьківських зборах: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«У родині — підліток».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«Емоційні порушення в дітей».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«Депресивні стани у дітей і підлітків».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«Наші помилки у вихованні дітей».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«Як допомогти підлітку впоратися з емоціями?».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«Що таке суїцид? Як із ним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боротися?».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«Вихід із конфлікту».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786322"/>
            <a:ext cx="321471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 i="1" dirty="0" smtClean="0">
                <a:solidFill>
                  <a:srgbClr val="00B0F0"/>
                </a:solidFill>
              </a:rPr>
              <a:t>Робота з учнями</a:t>
            </a:r>
            <a:r>
              <a:rPr lang="ru-RU" i="1" dirty="0" smtClean="0">
                <a:solidFill>
                  <a:srgbClr val="00B0F0"/>
                </a:solidFill>
              </a:rPr>
              <a:t/>
            </a:r>
            <a:br>
              <a:rPr lang="ru-RU" i="1" dirty="0" smtClean="0">
                <a:solidFill>
                  <a:srgbClr val="00B0F0"/>
                </a:solidFill>
              </a:rPr>
            </a:br>
            <a:endParaRPr lang="ru-RU" i="1" dirty="0">
              <a:solidFill>
                <a:srgbClr val="00B0F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1071546"/>
            <a:ext cx="821537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</a:rPr>
              <a:t>Тренінги, бесіди, консультації про цінність особистості й сенс життя, формування адекватної самооцінки, методи подолання стресів ,</a:t>
            </a: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п</a:t>
            </a: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сихологічні класні години: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«У пошуках гарного настрою»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«Як переборювати тривогу?»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«Способи розв'язання конфліктів із батьками»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«Стрес у житті людини. Способи боротьби зі стресом»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«Способи саморегуляції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емоційного стану»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«Як сказати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„Ні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!"?»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072074"/>
            <a:ext cx="2290766" cy="158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2210</Words>
  <PresentationFormat>Экран (4:3)</PresentationFormat>
  <Paragraphs>224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                          Профілактика                                               суїцидальної поведінки.  « Рекомендації  батькам, педагогам , учням щодо профілактики суїцидальної поведінки» </vt:lpstr>
      <vt:lpstr>   В нашій країні дуже гостро стоїть питання самогубств, суїцидальних спроб серед дітей та підлітків. Сьогодні Україна ввійшла до групи країн із високим рівнем суїцидальної активності.</vt:lpstr>
      <vt:lpstr>Слайд 3</vt:lpstr>
      <vt:lpstr>Система роботи з профілактики суїциду має містити 7 компонентів: </vt:lpstr>
      <vt:lpstr>  Психологічна просвіта педагогів, батьків, учнів: </vt:lpstr>
      <vt:lpstr>Робота з педагогами </vt:lpstr>
      <vt:lpstr>Слайд 7</vt:lpstr>
      <vt:lpstr>Робота з батьками </vt:lpstr>
      <vt:lpstr>Робота з учнями </vt:lpstr>
      <vt:lpstr> Створення позитивного психологічного клімату в навчальному закладі й сім‘ї  </vt:lpstr>
      <vt:lpstr>Психологічна та педагогічна діагностика суїцидальних тенденцій:</vt:lpstr>
      <vt:lpstr>  ПСИХОЛОГІЧНЕ КОНСУЛЬТУВАННЯ ТА ПСИХОЛОГО-ПЕДАГОГІЧНА КОРЕКЦІЯ СУЇЦИДАЛЬНИХ ТЕНДЕНЦІЙ </vt:lpstr>
      <vt:lpstr> Засоби допомоги людині,  що схильна здійснити суїцид </vt:lpstr>
      <vt:lpstr> РЕКОМЕНДАЦІЇ ПЕДАГОГІЧНИМ ПРАЦІВНИКАМ ДЛЯ ПРОФІЛАКТИКИ СУЇЦИДАЛЬНОЇ ПОВЕДІНКИ </vt:lpstr>
      <vt:lpstr>РЕКОМЕНДАЦІЇ ПЕДАГОГІЧНИМ ПРАЦІВНИКАМ ДЛЯ ПРОФІЛАКТИКИ СУЇЦИДАЛЬНОЇ ПОВЕДІНКИ</vt:lpstr>
      <vt:lpstr>РЕКОМЕНДАЦІЇ ПЕДАГОГІЧНИМ ПРАЦІВНИКАМ ДЛЯ ПРОФІЛАКТИКИ СУЇЦИДАЛЬНОЇ ПОВЕДІНКИ</vt:lpstr>
      <vt:lpstr>  ЯК ПОВОДИТИСЯ БАТЬКАМ ТА ОТОЧЕННЮ СХИЛЬНОЇ ДО СУЇЦИДУ ДИТИНИ   </vt:lpstr>
      <vt:lpstr>ЯК ПОВОДИТИСЯ БАТЬКАМ ТА ОТОЧЕННЮ СХИЛЬНОЇ ДО СУЇЦИДУ ДИТИНИ</vt:lpstr>
      <vt:lpstr>ЯК ПОВОДИТИСЯ БАТЬКАМ ТА ОТОЧЕННЮ  СХИЛЬНОЇ ДО СУЇЦИДУ ДИТИНИ</vt:lpstr>
      <vt:lpstr> ПАМ’ЯТКА «Поради про те, як подолати стрес » для дітей,   що потрапили у складну життєву ситуацію, або для тих, кому погано… </vt:lpstr>
      <vt:lpstr>ПАМ’ЯТКА «Поради про те, як подолати стрес » для дітей,   що потрапили у складну життєву ситуацію, або для тих, кому погано…</vt:lpstr>
      <vt:lpstr>ПАМ’ЯТКА «Поради про те, як подолати стрес » для дітей,   що потрапили у складну життєву ситуацію, або для тих, кому погано…</vt:lpstr>
      <vt:lpstr>ПАМ’ЯТКА «Поради про те, як подолати стрес » для дітей,   що потрапили у складну життєву ситуацію, або для тих, кому погано…</vt:lpstr>
      <vt:lpstr>Вправа       «Якщо ви чуєте»</vt:lpstr>
      <vt:lpstr>Вправа       «Якщо ви чуєте»</vt:lpstr>
      <vt:lpstr>Вправа       «Якщо ви чуєте»</vt:lpstr>
      <vt:lpstr>Вправа       «Якщо ви чуєте»</vt:lpstr>
      <vt:lpstr>Вправа       «Якщо ви чуєте»</vt:lpstr>
      <vt:lpstr>Вправа       «Якщо ви чуєте»</vt:lpstr>
      <vt:lpstr>Література: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Профілактика  суїцидальної поведінко.  « Рекомендації  батькам, педагогам , учням щодо профілактики суїцідальної поведінки» </dc:title>
  <cp:lastModifiedBy>Admin</cp:lastModifiedBy>
  <cp:revision>26</cp:revision>
  <dcterms:modified xsi:type="dcterms:W3CDTF">2017-11-27T18:28:24Z</dcterms:modified>
</cp:coreProperties>
</file>